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oboto"/>
      <p:regular r:id="rId29"/>
      <p:bold r:id="rId30"/>
      <p:italic r:id="rId31"/>
      <p:boldItalic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ax Dang V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63A812-6822-41E8-953F-C569B559E3A0}">
  <a:tblStyle styleId="{F763A812-6822-41E8-953F-C569B559E3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4.xml"/><Relationship Id="rId33" Type="http://schemas.openxmlformats.org/officeDocument/2006/relationships/font" Target="fonts/Merriweather-regular.fntdata"/><Relationship Id="rId10" Type="http://schemas.openxmlformats.org/officeDocument/2006/relationships/slide" Target="slides/slide3.xml"/><Relationship Id="rId32" Type="http://schemas.openxmlformats.org/officeDocument/2006/relationships/font" Target="fonts/Roboto-boldItalic.fntdata"/><Relationship Id="rId13" Type="http://schemas.openxmlformats.org/officeDocument/2006/relationships/slide" Target="slides/slide6.xml"/><Relationship Id="rId35" Type="http://schemas.openxmlformats.org/officeDocument/2006/relationships/font" Target="fonts/Merriweather-italic.fntdata"/><Relationship Id="rId12" Type="http://schemas.openxmlformats.org/officeDocument/2006/relationships/slide" Target="slides/slide5.xml"/><Relationship Id="rId34" Type="http://schemas.openxmlformats.org/officeDocument/2006/relationships/font" Target="fonts/Merriweather-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Merriweather-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23T01:07:29.061">
    <p:pos x="239" y="996"/>
    <p:text>Use custom dataset and dataloader, so much easier.</p:text>
  </p:cm>
  <p:cm authorId="0" idx="2" dt="2024-01-23T01:08:35.401">
    <p:pos x="1892" y="1811"/>
    <p:text>Mention this is 30 minutes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4c4945f2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4c4945f2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666fae4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666fae4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4c4945f2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4c4945f2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rgbClr val="666666"/>
                </a:solidFill>
                <a:latin typeface="Calibri"/>
                <a:ea typeface="Calibri"/>
                <a:cs typeface="Calibri"/>
                <a:sym typeface="Calibri"/>
              </a:rPr>
              <a:t>“</a:t>
            </a:r>
            <a:r>
              <a:rPr lang="en-GB" sz="1300">
                <a:solidFill>
                  <a:srgbClr val="666666"/>
                </a:solidFill>
                <a:highlight>
                  <a:schemeClr val="lt1"/>
                </a:highlight>
                <a:latin typeface="Calibri"/>
                <a:ea typeface="Calibri"/>
                <a:cs typeface="Calibri"/>
                <a:sym typeface="Calibri"/>
              </a:rPr>
              <a:t>Binary Cross-Entropy (BCE) + Soft Dice Loss: Combining binary cross-entropy (BCE) and soft Dice loss offers a balanced approach to image segmentation. BCE loss measures the pixel-wise similarity between the predicted and target masks, while the soft Dice loss ensures accurate boundary localization. The combination of these loss functions is effective in achieving both accurate object localization and overall segmentation accuracy.</a:t>
            </a:r>
            <a:r>
              <a:rPr lang="en-GB" sz="1300">
                <a:solidFill>
                  <a:srgbClr val="666666"/>
                </a:solidFill>
                <a:latin typeface="Calibri"/>
                <a:ea typeface="Calibri"/>
                <a:cs typeface="Calibri"/>
                <a:sym typeface="Calibri"/>
              </a:rPr>
              <a:t>“</a:t>
            </a:r>
            <a:endParaRPr sz="1300">
              <a:solidFill>
                <a:srgbClr val="666666"/>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1abb2af7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1abb2af7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666666"/>
                </a:solidFill>
                <a:latin typeface="Calibri"/>
                <a:ea typeface="Calibri"/>
                <a:cs typeface="Calibri"/>
                <a:sym typeface="Calibri"/>
              </a:rPr>
              <a:t>“</a:t>
            </a:r>
            <a:r>
              <a:rPr lang="en-GB" sz="1300">
                <a:solidFill>
                  <a:srgbClr val="666666"/>
                </a:solidFill>
                <a:highlight>
                  <a:schemeClr val="lt1"/>
                </a:highlight>
                <a:latin typeface="Calibri"/>
                <a:ea typeface="Calibri"/>
                <a:cs typeface="Calibri"/>
                <a:sym typeface="Calibri"/>
              </a:rPr>
              <a:t>Binary Cross-Entropy (BCE) + Soft Dice Loss: Combining binary cross-entropy (BCE) and soft Dice loss offers a balanced approach to image segmentation. BCE loss measures the pixel-wise similarity between the predicted and target masks, while the soft Dice loss ensures accurate boundary localization. The combination of these loss functions is effective in achieving both accurate object localization and overall segmentation accuracy.</a:t>
            </a:r>
            <a:r>
              <a:rPr lang="en-GB" sz="1300">
                <a:solidFill>
                  <a:srgbClr val="666666"/>
                </a:solidFill>
                <a:latin typeface="Calibri"/>
                <a:ea typeface="Calibri"/>
                <a:cs typeface="Calibri"/>
                <a:sym typeface="Calibri"/>
              </a:rPr>
              <a:t>“</a:t>
            </a:r>
            <a:endParaRPr sz="1300">
              <a:solidFill>
                <a:srgbClr val="666666"/>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4c4945f2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4c4945f2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4c4945f2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4c4945f2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Mention run for 5 epochs, realistically you want to do more than that.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b1abb2af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b1abb2af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4c4945f2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4c4945f2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1cf71898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b1cf71898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b08c109e5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b08c109e5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6550da22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6550da22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25a677e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b25a677e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008fc01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b008fc01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64c4945f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64c4945f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Flexible = easy to integrate new data types and algorithm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b1abb2af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b1abb2af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Flexible = easy to integrate new data types and algorithm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ccbd7f9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ccbd7f9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4c4945f2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4c4945f2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08c109e5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08c109e5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11d635fa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11d635fa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4c4945f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4c4945f2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“While training a model, we typically want to pass samples in “minibatches”, reshuffle the data at every epoch to reduce model overfitting”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a:off x="6985650" y="4637775"/>
            <a:ext cx="2035501" cy="349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8" name="Google Shape;58;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5" name="Shape 15"/>
        <p:cNvGrpSpPr/>
        <p:nvPr/>
      </p:nvGrpSpPr>
      <p:grpSpPr>
        <a:xfrm>
          <a:off x="0" y="0"/>
          <a:ext cx="0" cy="0"/>
          <a:chOff x="0" y="0"/>
          <a:chExt cx="0" cy="0"/>
        </a:xfrm>
      </p:grpSpPr>
      <p:sp>
        <p:nvSpPr>
          <p:cNvPr id="16" name="Google Shape;16;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7" name="Google Shape;17;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8" name="Google Shape;18;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4" name="Google Shape;24;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37" name="Google Shape;37;p6"/>
          <p:cNvPicPr preferRelativeResize="0"/>
          <p:nvPr/>
        </p:nvPicPr>
        <p:blipFill>
          <a:blip r:embed="rId2">
            <a:alphaModFix/>
          </a:blip>
          <a:stretch>
            <a:fillRect/>
          </a:stretch>
        </p:blipFill>
        <p:spPr>
          <a:xfrm>
            <a:off x="7019276" y="72225"/>
            <a:ext cx="2032724" cy="3485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1" name="Google Shape;41;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3" name="Shape 43"/>
        <p:cNvGrpSpPr/>
        <p:nvPr/>
      </p:nvGrpSpPr>
      <p:grpSpPr>
        <a:xfrm>
          <a:off x="0" y="0"/>
          <a:ext cx="0" cy="0"/>
          <a:chOff x="0" y="0"/>
          <a:chExt cx="0" cy="0"/>
        </a:xfrm>
      </p:grpSpPr>
      <p:sp>
        <p:nvSpPr>
          <p:cNvPr id="44" name="Google Shape;44;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9" name="Google Shape;49;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50" name="Google Shape;50;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jp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33.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4.png"/><Relationship Id="rId10" Type="http://schemas.openxmlformats.org/officeDocument/2006/relationships/image" Target="../media/image41.png"/><Relationship Id="rId9"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26.png"/><Relationship Id="rId8"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3.jp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hyperlink" Target="https://doi.org/10.6084/m9.figshare.1512427.v5" TargetMode="External"/><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5.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nvSpPr>
        <p:spPr>
          <a:xfrm>
            <a:off x="3193200" y="3447450"/>
            <a:ext cx="5558400" cy="100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000"/>
              </a:spcAft>
              <a:buNone/>
            </a:pPr>
            <a:r>
              <a:rPr lang="en-GB" sz="2100">
                <a:solidFill>
                  <a:srgbClr val="FFFFFF"/>
                </a:solidFill>
                <a:latin typeface="Calibri"/>
                <a:ea typeface="Calibri"/>
                <a:cs typeface="Calibri"/>
                <a:sym typeface="Calibri"/>
              </a:rPr>
              <a:t>Mathilde Verlyck, Max Dang Vu, </a:t>
            </a:r>
            <a:r>
              <a:rPr lang="en-GB" sz="2100">
                <a:solidFill>
                  <a:schemeClr val="lt1"/>
                </a:solidFill>
                <a:latin typeface="Calibri"/>
                <a:ea typeface="Calibri"/>
                <a:cs typeface="Calibri"/>
                <a:sym typeface="Calibri"/>
              </a:rPr>
              <a:t>Edward Ferdian</a:t>
            </a:r>
            <a:endParaRPr sz="2100">
              <a:solidFill>
                <a:srgbClr val="FFFFFF"/>
              </a:solidFill>
              <a:latin typeface="Calibri"/>
              <a:ea typeface="Calibri"/>
              <a:cs typeface="Calibri"/>
              <a:sym typeface="Calibri"/>
            </a:endParaRPr>
          </a:p>
        </p:txBody>
      </p:sp>
      <p:sp>
        <p:nvSpPr>
          <p:cNvPr id="67" name="Google Shape;67;p13"/>
          <p:cNvSpPr txBox="1"/>
          <p:nvPr>
            <p:ph type="ctrTitle"/>
          </p:nvPr>
        </p:nvSpPr>
        <p:spPr>
          <a:xfrm>
            <a:off x="293400" y="4061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4800"/>
              <a:t>ML.init(0): </a:t>
            </a:r>
            <a:r>
              <a:rPr lang="en-GB" sz="4800"/>
              <a:t>Dive into PyTorch</a:t>
            </a:r>
            <a:endParaRPr sz="4800"/>
          </a:p>
        </p:txBody>
      </p:sp>
      <p:sp>
        <p:nvSpPr>
          <p:cNvPr id="68" name="Google Shape;68;p13"/>
          <p:cNvSpPr txBox="1"/>
          <p:nvPr>
            <p:ph idx="1" type="subTitle"/>
          </p:nvPr>
        </p:nvSpPr>
        <p:spPr>
          <a:xfrm>
            <a:off x="311700" y="1878550"/>
            <a:ext cx="59898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Calibri"/>
                <a:ea typeface="Calibri"/>
                <a:cs typeface="Calibri"/>
                <a:sym typeface="Calibri"/>
              </a:rPr>
              <a:t>A Beginner's Guide to AI &amp; ML Exploration!</a:t>
            </a:r>
            <a:endParaRPr sz="22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2. Model</a:t>
            </a:r>
            <a:endParaRPr/>
          </a:p>
        </p:txBody>
      </p:sp>
      <p:sp>
        <p:nvSpPr>
          <p:cNvPr id="165" name="Google Shape;16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66" name="Google Shape;166;p22"/>
          <p:cNvPicPr preferRelativeResize="0"/>
          <p:nvPr/>
        </p:nvPicPr>
        <p:blipFill>
          <a:blip r:embed="rId3">
            <a:alphaModFix/>
          </a:blip>
          <a:stretch>
            <a:fillRect/>
          </a:stretch>
        </p:blipFill>
        <p:spPr>
          <a:xfrm>
            <a:off x="2319000" y="1418950"/>
            <a:ext cx="3742824" cy="3057987"/>
          </a:xfrm>
          <a:prstGeom prst="rect">
            <a:avLst/>
          </a:prstGeom>
          <a:noFill/>
          <a:ln>
            <a:noFill/>
          </a:ln>
        </p:spPr>
      </p:pic>
      <p:sp>
        <p:nvSpPr>
          <p:cNvPr id="167" name="Google Shape;167;p22"/>
          <p:cNvSpPr txBox="1"/>
          <p:nvPr/>
        </p:nvSpPr>
        <p:spPr>
          <a:xfrm>
            <a:off x="6191325" y="2756450"/>
            <a:ext cx="1991100" cy="9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2"/>
                </a:solidFill>
                <a:latin typeface="Calibri"/>
                <a:ea typeface="Calibri"/>
                <a:cs typeface="Calibri"/>
                <a:sym typeface="Calibri"/>
              </a:rPr>
              <a:t>U-Net model </a:t>
            </a:r>
            <a:r>
              <a:rPr lang="en-GB" sz="1200">
                <a:solidFill>
                  <a:schemeClr val="dk2"/>
                </a:solidFill>
                <a:latin typeface="Calibri"/>
                <a:ea typeface="Calibri"/>
                <a:cs typeface="Calibri"/>
                <a:sym typeface="Calibri"/>
              </a:rPr>
              <a:t>(developed specifically for segmenting abnormalities from brain MRI)</a:t>
            </a:r>
            <a:endParaRPr sz="1200">
              <a:solidFill>
                <a:schemeClr val="dk2"/>
              </a:solidFill>
              <a:latin typeface="Calibri"/>
              <a:ea typeface="Calibri"/>
              <a:cs typeface="Calibri"/>
              <a:sym typeface="Calibri"/>
            </a:endParaRPr>
          </a:p>
        </p:txBody>
      </p:sp>
      <p:sp>
        <p:nvSpPr>
          <p:cNvPr id="168" name="Google Shape;168;p22"/>
          <p:cNvSpPr txBox="1"/>
          <p:nvPr/>
        </p:nvSpPr>
        <p:spPr>
          <a:xfrm>
            <a:off x="311725" y="3452700"/>
            <a:ext cx="186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666666"/>
                </a:solidFill>
                <a:highlight>
                  <a:srgbClr val="FFFFFF"/>
                </a:highlight>
                <a:latin typeface="Calibri"/>
                <a:ea typeface="Calibri"/>
                <a:cs typeface="Calibri"/>
                <a:sym typeface="Calibri"/>
              </a:rPr>
              <a:t>Buda et al, Computers in Biology and Medicine (2019)</a:t>
            </a:r>
            <a:endParaRPr sz="1000">
              <a:solidFill>
                <a:srgbClr val="666666"/>
              </a:solidFill>
              <a:highlight>
                <a:srgbClr val="FFFFFF"/>
              </a:highlight>
              <a:latin typeface="Calibri"/>
              <a:ea typeface="Calibri"/>
              <a:cs typeface="Calibri"/>
              <a:sym typeface="Calibri"/>
            </a:endParaRPr>
          </a:p>
        </p:txBody>
      </p:sp>
      <p:sp>
        <p:nvSpPr>
          <p:cNvPr id="169" name="Google Shape;169;p22"/>
          <p:cNvSpPr txBox="1"/>
          <p:nvPr/>
        </p:nvSpPr>
        <p:spPr>
          <a:xfrm>
            <a:off x="463200" y="1291700"/>
            <a:ext cx="1451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rgbClr val="666666"/>
                </a:solidFill>
                <a:highlight>
                  <a:srgbClr val="FFFFFF"/>
                </a:highlight>
                <a:latin typeface="Calibri"/>
                <a:ea typeface="Calibri"/>
                <a:cs typeface="Calibri"/>
                <a:sym typeface="Calibri"/>
              </a:rPr>
              <a:t>Three-channel MRI slice</a:t>
            </a:r>
            <a:endParaRPr b="1" sz="1600">
              <a:solidFill>
                <a:srgbClr val="666666"/>
              </a:solidFill>
              <a:highlight>
                <a:srgbClr val="FFFFFF"/>
              </a:highlight>
              <a:latin typeface="Calibri"/>
              <a:ea typeface="Calibri"/>
              <a:cs typeface="Calibri"/>
              <a:sym typeface="Calibri"/>
            </a:endParaRPr>
          </a:p>
        </p:txBody>
      </p:sp>
      <p:cxnSp>
        <p:nvCxnSpPr>
          <p:cNvPr id="170" name="Google Shape;170;p22"/>
          <p:cNvCxnSpPr/>
          <p:nvPr/>
        </p:nvCxnSpPr>
        <p:spPr>
          <a:xfrm flipH="1" rot="10800000">
            <a:off x="1914300" y="1582550"/>
            <a:ext cx="404700" cy="474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2"/>
          <p:cNvSpPr txBox="1"/>
          <p:nvPr/>
        </p:nvSpPr>
        <p:spPr>
          <a:xfrm>
            <a:off x="7053675" y="1267700"/>
            <a:ext cx="1918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solidFill>
                  <a:srgbClr val="666666"/>
                </a:solidFill>
                <a:highlight>
                  <a:srgbClr val="FFFFFF"/>
                </a:highlight>
                <a:latin typeface="Calibri"/>
                <a:ea typeface="Calibri"/>
                <a:cs typeface="Calibri"/>
                <a:sym typeface="Calibri"/>
              </a:rPr>
              <a:t>Single</a:t>
            </a:r>
            <a:r>
              <a:rPr b="1" lang="en-GB" sz="1600">
                <a:solidFill>
                  <a:srgbClr val="666666"/>
                </a:solidFill>
                <a:highlight>
                  <a:srgbClr val="FFFFFF"/>
                </a:highlight>
                <a:latin typeface="Calibri"/>
                <a:ea typeface="Calibri"/>
                <a:cs typeface="Calibri"/>
                <a:sym typeface="Calibri"/>
              </a:rPr>
              <a:t>-channel probability map of abnormal regions</a:t>
            </a:r>
            <a:endParaRPr b="1" sz="1600">
              <a:solidFill>
                <a:srgbClr val="666666"/>
              </a:solidFill>
              <a:highlight>
                <a:srgbClr val="FFFFFF"/>
              </a:highlight>
              <a:latin typeface="Calibri"/>
              <a:ea typeface="Calibri"/>
              <a:cs typeface="Calibri"/>
              <a:sym typeface="Calibri"/>
            </a:endParaRPr>
          </a:p>
        </p:txBody>
      </p:sp>
      <p:cxnSp>
        <p:nvCxnSpPr>
          <p:cNvPr id="172" name="Google Shape;172;p22"/>
          <p:cNvCxnSpPr>
            <a:endCxn id="171" idx="1"/>
          </p:cNvCxnSpPr>
          <p:nvPr/>
        </p:nvCxnSpPr>
        <p:spPr>
          <a:xfrm>
            <a:off x="6062475" y="1531100"/>
            <a:ext cx="991200" cy="198300"/>
          </a:xfrm>
          <a:prstGeom prst="straightConnector1">
            <a:avLst/>
          </a:prstGeom>
          <a:noFill/>
          <a:ln cap="flat" cmpd="sng" w="9525">
            <a:solidFill>
              <a:schemeClr val="dk2"/>
            </a:solidFill>
            <a:prstDash val="solid"/>
            <a:round/>
            <a:headEnd len="med" w="med" type="none"/>
            <a:tailEnd len="med" w="med" type="triangle"/>
          </a:ln>
        </p:spPr>
      </p:cxnSp>
      <p:pic>
        <p:nvPicPr>
          <p:cNvPr id="173" name="Google Shape;173;p22"/>
          <p:cNvPicPr preferRelativeResize="0"/>
          <p:nvPr/>
        </p:nvPicPr>
        <p:blipFill rotWithShape="1">
          <a:blip r:embed="rId4">
            <a:alphaModFix/>
          </a:blip>
          <a:srcRect b="0" l="6261" r="0" t="0"/>
          <a:stretch/>
        </p:blipFill>
        <p:spPr>
          <a:xfrm>
            <a:off x="603343" y="4559382"/>
            <a:ext cx="5089275" cy="486150"/>
          </a:xfrm>
          <a:prstGeom prst="rect">
            <a:avLst/>
          </a:prstGeom>
          <a:noFill/>
          <a:ln>
            <a:noFill/>
          </a:ln>
        </p:spPr>
      </p:pic>
      <p:pic>
        <p:nvPicPr>
          <p:cNvPr id="174" name="Google Shape;174;p22"/>
          <p:cNvPicPr preferRelativeResize="0"/>
          <p:nvPr/>
        </p:nvPicPr>
        <p:blipFill rotWithShape="1">
          <a:blip r:embed="rId5">
            <a:alphaModFix/>
          </a:blip>
          <a:srcRect b="20090" l="15452" r="15223" t="19339"/>
          <a:stretch/>
        </p:blipFill>
        <p:spPr>
          <a:xfrm>
            <a:off x="7391625" y="4258425"/>
            <a:ext cx="1405152" cy="797296"/>
          </a:xfrm>
          <a:prstGeom prst="rect">
            <a:avLst/>
          </a:prstGeom>
          <a:noFill/>
          <a:ln>
            <a:noFill/>
          </a:ln>
        </p:spPr>
      </p:pic>
      <p:sp>
        <p:nvSpPr>
          <p:cNvPr id="175" name="Google Shape;175;p22"/>
          <p:cNvSpPr txBox="1"/>
          <p:nvPr/>
        </p:nvSpPr>
        <p:spPr>
          <a:xfrm>
            <a:off x="7513573" y="4457600"/>
            <a:ext cx="11742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700">
                <a:solidFill>
                  <a:schemeClr val="dk1"/>
                </a:solidFill>
                <a:latin typeface="Calibri"/>
                <a:ea typeface="Calibri"/>
                <a:cs typeface="Calibri"/>
                <a:sym typeface="Calibri"/>
              </a:rPr>
              <a:t>Model</a:t>
            </a:r>
            <a:endParaRPr i="1" sz="7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Building blocks</a:t>
            </a:r>
            <a:endParaRPr/>
          </a:p>
        </p:txBody>
      </p:sp>
      <p:sp>
        <p:nvSpPr>
          <p:cNvPr id="181" name="Google Shape;18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82" name="Google Shape;182;p23"/>
          <p:cNvPicPr preferRelativeResize="0"/>
          <p:nvPr/>
        </p:nvPicPr>
        <p:blipFill>
          <a:blip r:embed="rId3">
            <a:alphaModFix/>
          </a:blip>
          <a:stretch>
            <a:fillRect/>
          </a:stretch>
        </p:blipFill>
        <p:spPr>
          <a:xfrm>
            <a:off x="5409350" y="3568925"/>
            <a:ext cx="3314700" cy="1381125"/>
          </a:xfrm>
          <a:prstGeom prst="rect">
            <a:avLst/>
          </a:prstGeom>
          <a:noFill/>
          <a:ln>
            <a:noFill/>
          </a:ln>
        </p:spPr>
      </p:pic>
      <p:sp>
        <p:nvSpPr>
          <p:cNvPr id="183" name="Google Shape;183;p23"/>
          <p:cNvSpPr txBox="1"/>
          <p:nvPr/>
        </p:nvSpPr>
        <p:spPr>
          <a:xfrm>
            <a:off x="5448550" y="2989225"/>
            <a:ext cx="277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Calibri"/>
                <a:ea typeface="Calibri"/>
                <a:cs typeface="Calibri"/>
                <a:sym typeface="Calibri"/>
              </a:rPr>
              <a:t>Max Pooling</a:t>
            </a:r>
            <a:endParaRPr b="1" sz="1800">
              <a:solidFill>
                <a:schemeClr val="dk2"/>
              </a:solidFill>
              <a:latin typeface="Calibri"/>
              <a:ea typeface="Calibri"/>
              <a:cs typeface="Calibri"/>
              <a:sym typeface="Calibri"/>
            </a:endParaRPr>
          </a:p>
        </p:txBody>
      </p:sp>
      <p:pic>
        <p:nvPicPr>
          <p:cNvPr id="184" name="Google Shape;184;p23"/>
          <p:cNvPicPr preferRelativeResize="0"/>
          <p:nvPr/>
        </p:nvPicPr>
        <p:blipFill>
          <a:blip r:embed="rId4">
            <a:alphaModFix/>
          </a:blip>
          <a:stretch>
            <a:fillRect/>
          </a:stretch>
        </p:blipFill>
        <p:spPr>
          <a:xfrm>
            <a:off x="137250" y="1936375"/>
            <a:ext cx="5013800" cy="1997163"/>
          </a:xfrm>
          <a:prstGeom prst="rect">
            <a:avLst/>
          </a:prstGeom>
          <a:noFill/>
          <a:ln>
            <a:noFill/>
          </a:ln>
        </p:spPr>
      </p:pic>
      <p:sp>
        <p:nvSpPr>
          <p:cNvPr id="185" name="Google Shape;185;p23"/>
          <p:cNvSpPr txBox="1"/>
          <p:nvPr/>
        </p:nvSpPr>
        <p:spPr>
          <a:xfrm>
            <a:off x="457450" y="1474675"/>
            <a:ext cx="277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Calibri"/>
                <a:ea typeface="Calibri"/>
                <a:cs typeface="Calibri"/>
                <a:sym typeface="Calibri"/>
              </a:rPr>
              <a:t>Convolution</a:t>
            </a:r>
            <a:endParaRPr b="1" sz="18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 Loss</a:t>
            </a:r>
            <a:endParaRPr/>
          </a:p>
        </p:txBody>
      </p:sp>
      <p:sp>
        <p:nvSpPr>
          <p:cNvPr id="191" name="Google Shape;19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2" name="Google Shape;192;p24"/>
          <p:cNvSpPr txBox="1"/>
          <p:nvPr/>
        </p:nvSpPr>
        <p:spPr>
          <a:xfrm>
            <a:off x="433700" y="1658700"/>
            <a:ext cx="8038800" cy="246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Q</a:t>
            </a:r>
            <a:r>
              <a:rPr lang="en-GB" sz="1800">
                <a:solidFill>
                  <a:schemeClr val="dk2"/>
                </a:solidFill>
                <a:latin typeface="Calibri"/>
                <a:ea typeface="Calibri"/>
                <a:cs typeface="Calibri"/>
                <a:sym typeface="Calibri"/>
              </a:rPr>
              <a:t>uantify how well our model predictions </a:t>
            </a:r>
            <a:r>
              <a:rPr b="1" lang="en-GB" sz="1800">
                <a:solidFill>
                  <a:schemeClr val="dk2"/>
                </a:solidFill>
                <a:latin typeface="Calibri"/>
                <a:ea typeface="Calibri"/>
                <a:cs typeface="Calibri"/>
                <a:sym typeface="Calibri"/>
              </a:rPr>
              <a:t>perform</a:t>
            </a:r>
            <a:r>
              <a:rPr lang="en-GB" sz="1800">
                <a:solidFill>
                  <a:schemeClr val="dk2"/>
                </a:solidFill>
                <a:latin typeface="Calibri"/>
                <a:ea typeface="Calibri"/>
                <a:cs typeface="Calibri"/>
                <a:sym typeface="Calibri"/>
              </a:rPr>
              <a:t> v.s. ground truth</a:t>
            </a:r>
            <a:endParaRPr sz="1800">
              <a:solidFill>
                <a:schemeClr val="dk2"/>
              </a:solidFill>
              <a:latin typeface="Calibri"/>
              <a:ea typeface="Calibri"/>
              <a:cs typeface="Calibri"/>
              <a:sym typeface="Calibri"/>
            </a:endParaRPr>
          </a:p>
          <a:p>
            <a:pPr indent="-342900" lvl="0" marL="457200" rtl="0" algn="l">
              <a:spcBef>
                <a:spcPts val="100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Model </a:t>
            </a:r>
            <a:r>
              <a:rPr b="1" lang="en-GB" sz="1800">
                <a:solidFill>
                  <a:schemeClr val="dk2"/>
                </a:solidFill>
                <a:latin typeface="Calibri"/>
                <a:ea typeface="Calibri"/>
                <a:cs typeface="Calibri"/>
                <a:sym typeface="Calibri"/>
              </a:rPr>
              <a:t>learns by reducing</a:t>
            </a:r>
            <a:r>
              <a:rPr lang="en-GB" sz="1800">
                <a:solidFill>
                  <a:schemeClr val="dk2"/>
                </a:solidFill>
                <a:latin typeface="Calibri"/>
                <a:ea typeface="Calibri"/>
                <a:cs typeface="Calibri"/>
                <a:sym typeface="Calibri"/>
              </a:rPr>
              <a:t> the loss function</a:t>
            </a:r>
            <a:endParaRPr sz="1800">
              <a:solidFill>
                <a:schemeClr val="dk2"/>
              </a:solidFill>
              <a:latin typeface="Calibri"/>
              <a:ea typeface="Calibri"/>
              <a:cs typeface="Calibri"/>
              <a:sym typeface="Calibri"/>
            </a:endParaRPr>
          </a:p>
          <a:p>
            <a:pPr indent="-342900" lvl="0" marL="457200" rtl="0" algn="l">
              <a:spcBef>
                <a:spcPts val="100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Improve model’s predictive ability by </a:t>
            </a:r>
            <a:r>
              <a:rPr b="1" lang="en-GB" sz="1800">
                <a:solidFill>
                  <a:schemeClr val="dk2"/>
                </a:solidFill>
                <a:latin typeface="Calibri"/>
                <a:ea typeface="Calibri"/>
                <a:cs typeface="Calibri"/>
                <a:sym typeface="Calibri"/>
              </a:rPr>
              <a:t>minimising</a:t>
            </a:r>
            <a:r>
              <a:rPr lang="en-GB" sz="1800">
                <a:solidFill>
                  <a:schemeClr val="dk2"/>
                </a:solidFill>
                <a:latin typeface="Calibri"/>
                <a:ea typeface="Calibri"/>
                <a:cs typeface="Calibri"/>
                <a:sym typeface="Calibri"/>
              </a:rPr>
              <a:t> the loss function</a:t>
            </a:r>
            <a:endParaRPr sz="1800">
              <a:solidFill>
                <a:schemeClr val="dk2"/>
              </a:solidFill>
              <a:latin typeface="Calibri"/>
              <a:ea typeface="Calibri"/>
              <a:cs typeface="Calibri"/>
              <a:sym typeface="Calibri"/>
            </a:endParaRPr>
          </a:p>
          <a:p>
            <a:pPr indent="-342900" lvl="0" marL="457200" rtl="0" algn="l">
              <a:spcBef>
                <a:spcPts val="1000"/>
              </a:spcBef>
              <a:spcAft>
                <a:spcPts val="1000"/>
              </a:spcAft>
              <a:buClr>
                <a:schemeClr val="dk2"/>
              </a:buClr>
              <a:buSzPts val="1800"/>
              <a:buFont typeface="Calibri"/>
              <a:buChar char="●"/>
            </a:pPr>
            <a:r>
              <a:rPr b="1" lang="en-GB" sz="1800">
                <a:solidFill>
                  <a:schemeClr val="dk2"/>
                </a:solidFill>
                <a:latin typeface="Calibri"/>
                <a:ea typeface="Calibri"/>
                <a:cs typeface="Calibri"/>
                <a:sym typeface="Calibri"/>
              </a:rPr>
              <a:t>Choice</a:t>
            </a:r>
            <a:r>
              <a:rPr lang="en-GB" sz="1800">
                <a:solidFill>
                  <a:schemeClr val="dk2"/>
                </a:solidFill>
                <a:latin typeface="Calibri"/>
                <a:ea typeface="Calibri"/>
                <a:cs typeface="Calibri"/>
                <a:sym typeface="Calibri"/>
              </a:rPr>
              <a:t> of loss function is important </a:t>
            </a:r>
            <a:endParaRPr sz="180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 Loss</a:t>
            </a:r>
            <a:endParaRPr/>
          </a:p>
        </p:txBody>
      </p:sp>
      <p:sp>
        <p:nvSpPr>
          <p:cNvPr id="198" name="Google Shape;19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9" name="Google Shape;199;p25"/>
          <p:cNvSpPr txBox="1"/>
          <p:nvPr/>
        </p:nvSpPr>
        <p:spPr>
          <a:xfrm>
            <a:off x="321300" y="4433900"/>
            <a:ext cx="46974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latin typeface="Calibri"/>
                <a:ea typeface="Calibri"/>
                <a:cs typeface="Calibri"/>
                <a:sym typeface="Calibri"/>
              </a:rPr>
              <a:t>Balanced</a:t>
            </a:r>
            <a:r>
              <a:rPr lang="en-GB" sz="1800">
                <a:solidFill>
                  <a:schemeClr val="dk2"/>
                </a:solidFill>
                <a:latin typeface="Calibri"/>
                <a:ea typeface="Calibri"/>
                <a:cs typeface="Calibri"/>
                <a:sym typeface="Calibri"/>
              </a:rPr>
              <a:t> approach for image segmentation </a:t>
            </a:r>
            <a:endParaRPr sz="1800">
              <a:solidFill>
                <a:schemeClr val="dk2"/>
              </a:solidFill>
              <a:latin typeface="Calibri"/>
              <a:ea typeface="Calibri"/>
              <a:cs typeface="Calibri"/>
              <a:sym typeface="Calibri"/>
            </a:endParaRPr>
          </a:p>
        </p:txBody>
      </p:sp>
      <p:pic>
        <p:nvPicPr>
          <p:cNvPr id="200" name="Google Shape;200;p25"/>
          <p:cNvPicPr preferRelativeResize="0"/>
          <p:nvPr/>
        </p:nvPicPr>
        <p:blipFill rotWithShape="1">
          <a:blip r:embed="rId3">
            <a:alphaModFix/>
          </a:blip>
          <a:srcRect b="20090" l="15452" r="15223" t="19339"/>
          <a:stretch/>
        </p:blipFill>
        <p:spPr>
          <a:xfrm>
            <a:off x="7391625" y="4258425"/>
            <a:ext cx="1405152" cy="797296"/>
          </a:xfrm>
          <a:prstGeom prst="rect">
            <a:avLst/>
          </a:prstGeom>
          <a:noFill/>
          <a:ln>
            <a:noFill/>
          </a:ln>
        </p:spPr>
      </p:pic>
      <p:sp>
        <p:nvSpPr>
          <p:cNvPr id="201" name="Google Shape;201;p25"/>
          <p:cNvSpPr txBox="1"/>
          <p:nvPr/>
        </p:nvSpPr>
        <p:spPr>
          <a:xfrm>
            <a:off x="7513573" y="4457600"/>
            <a:ext cx="11742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700">
                <a:solidFill>
                  <a:schemeClr val="dk1"/>
                </a:solidFill>
                <a:latin typeface="Calibri"/>
                <a:ea typeface="Calibri"/>
                <a:cs typeface="Calibri"/>
                <a:sym typeface="Calibri"/>
              </a:rPr>
              <a:t>Loss</a:t>
            </a:r>
            <a:endParaRPr i="1" sz="7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202" name="Google Shape;202;p25"/>
          <p:cNvSpPr/>
          <p:nvPr/>
        </p:nvSpPr>
        <p:spPr>
          <a:xfrm>
            <a:off x="3195025" y="1445625"/>
            <a:ext cx="2614800" cy="966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Calibri"/>
                <a:ea typeface="Calibri"/>
                <a:cs typeface="Calibri"/>
                <a:sym typeface="Calibri"/>
              </a:rPr>
              <a:t>Binary Cross-Entropy (BCE)</a:t>
            </a:r>
            <a:endParaRPr b="1" sz="1600">
              <a:latin typeface="Calibri"/>
              <a:ea typeface="Calibri"/>
              <a:cs typeface="Calibri"/>
              <a:sym typeface="Calibri"/>
            </a:endParaRPr>
          </a:p>
          <a:p>
            <a:pPr indent="0" lvl="0" marL="0" rtl="0" algn="ctr">
              <a:spcBef>
                <a:spcPts val="0"/>
              </a:spcBef>
              <a:spcAft>
                <a:spcPts val="0"/>
              </a:spcAft>
              <a:buNone/>
            </a:pPr>
            <a:r>
              <a:rPr lang="en-GB" sz="1200">
                <a:latin typeface="Calibri"/>
                <a:ea typeface="Calibri"/>
                <a:cs typeface="Calibri"/>
                <a:sym typeface="Calibri"/>
              </a:rPr>
              <a:t>Measures pixel-wise similarity between predicted &amp; target mask</a:t>
            </a:r>
            <a:endParaRPr sz="1200">
              <a:latin typeface="Calibri"/>
              <a:ea typeface="Calibri"/>
              <a:cs typeface="Calibri"/>
              <a:sym typeface="Calibri"/>
            </a:endParaRPr>
          </a:p>
        </p:txBody>
      </p:sp>
      <p:sp>
        <p:nvSpPr>
          <p:cNvPr id="203" name="Google Shape;203;p25"/>
          <p:cNvSpPr/>
          <p:nvPr/>
        </p:nvSpPr>
        <p:spPr>
          <a:xfrm>
            <a:off x="240925" y="1445625"/>
            <a:ext cx="2253000" cy="9663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Calibri"/>
                <a:ea typeface="Calibri"/>
                <a:cs typeface="Calibri"/>
                <a:sym typeface="Calibri"/>
              </a:rPr>
              <a:t>DICE score</a:t>
            </a:r>
            <a:endParaRPr b="1" sz="1600">
              <a:latin typeface="Calibri"/>
              <a:ea typeface="Calibri"/>
              <a:cs typeface="Calibri"/>
              <a:sym typeface="Calibri"/>
            </a:endParaRPr>
          </a:p>
          <a:p>
            <a:pPr indent="0" lvl="0" marL="0" rtl="0" algn="ctr">
              <a:spcBef>
                <a:spcPts val="0"/>
              </a:spcBef>
              <a:spcAft>
                <a:spcPts val="0"/>
              </a:spcAft>
              <a:buNone/>
            </a:pPr>
            <a:r>
              <a:rPr lang="en-GB" sz="1200">
                <a:latin typeface="Calibri"/>
                <a:ea typeface="Calibri"/>
                <a:cs typeface="Calibri"/>
                <a:sym typeface="Calibri"/>
              </a:rPr>
              <a:t>Accurate boundary localisation</a:t>
            </a:r>
            <a:endParaRPr sz="1200">
              <a:latin typeface="Calibri"/>
              <a:ea typeface="Calibri"/>
              <a:cs typeface="Calibri"/>
              <a:sym typeface="Calibri"/>
            </a:endParaRPr>
          </a:p>
        </p:txBody>
      </p:sp>
      <p:sp>
        <p:nvSpPr>
          <p:cNvPr id="204" name="Google Shape;204;p25"/>
          <p:cNvSpPr/>
          <p:nvPr/>
        </p:nvSpPr>
        <p:spPr>
          <a:xfrm>
            <a:off x="6718225" y="1463800"/>
            <a:ext cx="2253000" cy="9042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Calibri"/>
                <a:ea typeface="Calibri"/>
                <a:cs typeface="Calibri"/>
                <a:sym typeface="Calibri"/>
              </a:rPr>
              <a:t>BCE Dice Loss</a:t>
            </a:r>
            <a:endParaRPr b="1" sz="1600">
              <a:latin typeface="Calibri"/>
              <a:ea typeface="Calibri"/>
              <a:cs typeface="Calibri"/>
              <a:sym typeface="Calibri"/>
            </a:endParaRPr>
          </a:p>
          <a:p>
            <a:pPr indent="0" lvl="0" marL="0" rtl="0" algn="ctr">
              <a:spcBef>
                <a:spcPts val="0"/>
              </a:spcBef>
              <a:spcAft>
                <a:spcPts val="0"/>
              </a:spcAft>
              <a:buNone/>
            </a:pPr>
            <a:r>
              <a:rPr lang="en-GB" sz="1200">
                <a:latin typeface="Calibri"/>
                <a:ea typeface="Calibri"/>
                <a:cs typeface="Calibri"/>
                <a:sym typeface="Calibri"/>
              </a:rPr>
              <a:t>Accurate object localisation &amp; overall segmentation accuracy</a:t>
            </a:r>
            <a:endParaRPr sz="1200">
              <a:latin typeface="Calibri"/>
              <a:ea typeface="Calibri"/>
              <a:cs typeface="Calibri"/>
              <a:sym typeface="Calibri"/>
            </a:endParaRPr>
          </a:p>
        </p:txBody>
      </p:sp>
      <p:sp>
        <p:nvSpPr>
          <p:cNvPr id="205" name="Google Shape;205;p25"/>
          <p:cNvSpPr/>
          <p:nvPr/>
        </p:nvSpPr>
        <p:spPr>
          <a:xfrm>
            <a:off x="2570113" y="1636325"/>
            <a:ext cx="548700" cy="488100"/>
          </a:xfrm>
          <a:prstGeom prst="mathPlus">
            <a:avLst>
              <a:gd fmla="val 23520" name="adj1"/>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6" name="Google Shape;206;p25"/>
          <p:cNvSpPr/>
          <p:nvPr/>
        </p:nvSpPr>
        <p:spPr>
          <a:xfrm>
            <a:off x="6038425" y="1683575"/>
            <a:ext cx="460800" cy="393600"/>
          </a:xfrm>
          <a:prstGeom prst="mathEqual">
            <a:avLst>
              <a:gd fmla="val 23520" name="adj1"/>
              <a:gd fmla="val 11760" name="adj2"/>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07" name="Google Shape;207;p25"/>
          <p:cNvGrpSpPr/>
          <p:nvPr/>
        </p:nvGrpSpPr>
        <p:grpSpPr>
          <a:xfrm>
            <a:off x="12" y="2549075"/>
            <a:ext cx="3038879" cy="1622265"/>
            <a:chOff x="722762" y="3293950"/>
            <a:chExt cx="3038879" cy="1622265"/>
          </a:xfrm>
        </p:grpSpPr>
        <p:pic>
          <p:nvPicPr>
            <p:cNvPr id="208" name="Google Shape;208;p25"/>
            <p:cNvPicPr preferRelativeResize="0"/>
            <p:nvPr/>
          </p:nvPicPr>
          <p:blipFill>
            <a:blip r:embed="rId4">
              <a:alphaModFix/>
            </a:blip>
            <a:stretch>
              <a:fillRect/>
            </a:stretch>
          </p:blipFill>
          <p:spPr>
            <a:xfrm>
              <a:off x="722762" y="3590227"/>
              <a:ext cx="2043776" cy="1029366"/>
            </a:xfrm>
            <a:prstGeom prst="rect">
              <a:avLst/>
            </a:prstGeom>
            <a:noFill/>
            <a:ln>
              <a:noFill/>
            </a:ln>
          </p:spPr>
        </p:pic>
        <p:sp>
          <p:nvSpPr>
            <p:cNvPr id="209" name="Google Shape;209;p25"/>
            <p:cNvSpPr txBox="1"/>
            <p:nvPr/>
          </p:nvSpPr>
          <p:spPr>
            <a:xfrm>
              <a:off x="802238" y="3293950"/>
              <a:ext cx="2925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CC0000"/>
                  </a:solidFill>
                  <a:latin typeface="Calibri"/>
                  <a:ea typeface="Calibri"/>
                  <a:cs typeface="Calibri"/>
                  <a:sym typeface="Calibri"/>
                </a:rPr>
                <a:t>A = Prediction       </a:t>
              </a:r>
              <a:r>
                <a:rPr lang="en-GB" sz="1200">
                  <a:solidFill>
                    <a:srgbClr val="38761D"/>
                  </a:solidFill>
                  <a:latin typeface="Calibri"/>
                  <a:ea typeface="Calibri"/>
                  <a:cs typeface="Calibri"/>
                  <a:sym typeface="Calibri"/>
                </a:rPr>
                <a:t>B = Ground truth (target)</a:t>
              </a:r>
              <a:endParaRPr sz="1200">
                <a:solidFill>
                  <a:srgbClr val="38761D"/>
                </a:solidFill>
                <a:latin typeface="Calibri"/>
                <a:ea typeface="Calibri"/>
                <a:cs typeface="Calibri"/>
                <a:sym typeface="Calibri"/>
              </a:endParaRPr>
            </a:p>
          </p:txBody>
        </p:sp>
        <p:sp>
          <p:nvSpPr>
            <p:cNvPr id="210" name="Google Shape;210;p25"/>
            <p:cNvSpPr txBox="1"/>
            <p:nvPr/>
          </p:nvSpPr>
          <p:spPr>
            <a:xfrm>
              <a:off x="3017319" y="4076284"/>
              <a:ext cx="7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Total area</a:t>
              </a:r>
              <a:endParaRPr sz="1200">
                <a:latin typeface="Calibri"/>
                <a:ea typeface="Calibri"/>
                <a:cs typeface="Calibri"/>
                <a:sym typeface="Calibri"/>
              </a:endParaRPr>
            </a:p>
          </p:txBody>
        </p:sp>
        <p:sp>
          <p:nvSpPr>
            <p:cNvPr id="211" name="Google Shape;211;p25"/>
            <p:cNvSpPr/>
            <p:nvPr/>
          </p:nvSpPr>
          <p:spPr>
            <a:xfrm>
              <a:off x="1238305" y="4145298"/>
              <a:ext cx="1528200" cy="4161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2" name="Google Shape;212;p25"/>
            <p:cNvSpPr txBox="1"/>
            <p:nvPr/>
          </p:nvSpPr>
          <p:spPr>
            <a:xfrm>
              <a:off x="2766542" y="3579394"/>
              <a:ext cx="99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Area of overlap</a:t>
              </a:r>
              <a:endParaRPr sz="1200">
                <a:latin typeface="Calibri"/>
                <a:ea typeface="Calibri"/>
                <a:cs typeface="Calibri"/>
                <a:sym typeface="Calibri"/>
              </a:endParaRPr>
            </a:p>
          </p:txBody>
        </p:sp>
        <p:sp>
          <p:nvSpPr>
            <p:cNvPr id="213" name="Google Shape;213;p25"/>
            <p:cNvSpPr/>
            <p:nvPr/>
          </p:nvSpPr>
          <p:spPr>
            <a:xfrm>
              <a:off x="1501039" y="3641196"/>
              <a:ext cx="919800" cy="430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214" name="Google Shape;214;p25"/>
            <p:cNvCxnSpPr>
              <a:stCxn id="213" idx="3"/>
              <a:endCxn id="212" idx="1"/>
            </p:cNvCxnSpPr>
            <p:nvPr/>
          </p:nvCxnSpPr>
          <p:spPr>
            <a:xfrm>
              <a:off x="2420839" y="3856446"/>
              <a:ext cx="345600" cy="0"/>
            </a:xfrm>
            <a:prstGeom prst="straightConnector1">
              <a:avLst/>
            </a:prstGeom>
            <a:noFill/>
            <a:ln cap="flat" cmpd="sng" w="19050">
              <a:solidFill>
                <a:srgbClr val="000000"/>
              </a:solidFill>
              <a:prstDash val="solid"/>
              <a:round/>
              <a:headEnd len="med" w="med" type="none"/>
              <a:tailEnd len="med" w="med" type="triangle"/>
            </a:ln>
          </p:spPr>
        </p:cxnSp>
        <p:cxnSp>
          <p:nvCxnSpPr>
            <p:cNvPr id="215" name="Google Shape;215;p25"/>
            <p:cNvCxnSpPr>
              <a:stCxn id="211" idx="3"/>
              <a:endCxn id="210" idx="1"/>
            </p:cNvCxnSpPr>
            <p:nvPr/>
          </p:nvCxnSpPr>
          <p:spPr>
            <a:xfrm>
              <a:off x="2766505" y="4353348"/>
              <a:ext cx="250800" cy="0"/>
            </a:xfrm>
            <a:prstGeom prst="straightConnector1">
              <a:avLst/>
            </a:prstGeom>
            <a:noFill/>
            <a:ln cap="flat" cmpd="sng" w="19050">
              <a:solidFill>
                <a:srgbClr val="000000"/>
              </a:solidFill>
              <a:prstDash val="solid"/>
              <a:round/>
              <a:headEnd len="med" w="med" type="none"/>
              <a:tailEnd len="med" w="med" type="triangle"/>
            </a:ln>
          </p:spPr>
        </p:cxnSp>
        <p:sp>
          <p:nvSpPr>
            <p:cNvPr id="216" name="Google Shape;216;p25"/>
            <p:cNvSpPr txBox="1"/>
            <p:nvPr/>
          </p:nvSpPr>
          <p:spPr>
            <a:xfrm>
              <a:off x="1645937" y="4516015"/>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Calibri"/>
                  <a:ea typeface="Calibri"/>
                  <a:cs typeface="Calibri"/>
                  <a:sym typeface="Calibri"/>
                </a:rPr>
                <a:t>DICE score</a:t>
              </a:r>
              <a:endParaRPr b="1">
                <a:latin typeface="Calibri"/>
                <a:ea typeface="Calibri"/>
                <a:cs typeface="Calibri"/>
                <a:sym typeface="Calibri"/>
              </a:endParaRPr>
            </a:p>
          </p:txBody>
        </p:sp>
      </p:grpSp>
      <p:pic>
        <p:nvPicPr>
          <p:cNvPr id="217" name="Google Shape;217;p25"/>
          <p:cNvPicPr preferRelativeResize="0"/>
          <p:nvPr/>
        </p:nvPicPr>
        <p:blipFill rotWithShape="1">
          <a:blip r:embed="rId5">
            <a:alphaModFix/>
          </a:blip>
          <a:srcRect b="0" l="0" r="49372" t="0"/>
          <a:stretch/>
        </p:blipFill>
        <p:spPr>
          <a:xfrm>
            <a:off x="2982975" y="2439925"/>
            <a:ext cx="3038899" cy="1840574"/>
          </a:xfrm>
          <a:prstGeom prst="rect">
            <a:avLst/>
          </a:prstGeom>
          <a:noFill/>
          <a:ln>
            <a:noFill/>
          </a:ln>
        </p:spPr>
      </p:pic>
      <p:pic>
        <p:nvPicPr>
          <p:cNvPr id="218" name="Google Shape;218;p25"/>
          <p:cNvPicPr preferRelativeResize="0"/>
          <p:nvPr/>
        </p:nvPicPr>
        <p:blipFill>
          <a:blip r:embed="rId6">
            <a:alphaModFix/>
          </a:blip>
          <a:stretch>
            <a:fillRect/>
          </a:stretch>
        </p:blipFill>
        <p:spPr>
          <a:xfrm>
            <a:off x="6236275" y="3052646"/>
            <a:ext cx="2734949" cy="96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4. Optimizer</a:t>
            </a:r>
            <a:endParaRPr/>
          </a:p>
        </p:txBody>
      </p:sp>
      <p:sp>
        <p:nvSpPr>
          <p:cNvPr id="224" name="Google Shape;22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25" name="Google Shape;225;p26"/>
          <p:cNvSpPr txBox="1"/>
          <p:nvPr/>
        </p:nvSpPr>
        <p:spPr>
          <a:xfrm>
            <a:off x="436550" y="1660250"/>
            <a:ext cx="8035800" cy="219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Optimizer </a:t>
            </a:r>
            <a:r>
              <a:rPr b="1" lang="en-GB" sz="1800">
                <a:solidFill>
                  <a:schemeClr val="dk2"/>
                </a:solidFill>
                <a:highlight>
                  <a:srgbClr val="FFFFFF"/>
                </a:highlight>
                <a:latin typeface="Calibri"/>
                <a:ea typeface="Calibri"/>
                <a:cs typeface="Calibri"/>
                <a:sym typeface="Calibri"/>
              </a:rPr>
              <a:t>updates the value of </a:t>
            </a:r>
            <a:r>
              <a:rPr b="1" lang="en-GB" sz="1800">
                <a:solidFill>
                  <a:schemeClr val="dk2"/>
                </a:solidFill>
                <a:latin typeface="Calibri"/>
                <a:ea typeface="Calibri"/>
                <a:cs typeface="Calibri"/>
                <a:sym typeface="Calibri"/>
              </a:rPr>
              <a:t>weights</a:t>
            </a:r>
            <a:r>
              <a:rPr lang="en-GB" sz="1800">
                <a:solidFill>
                  <a:schemeClr val="dk2"/>
                </a:solidFill>
                <a:highlight>
                  <a:srgbClr val="FFFFFF"/>
                </a:highlight>
                <a:latin typeface="Calibri"/>
                <a:ea typeface="Calibri"/>
                <a:cs typeface="Calibri"/>
                <a:sym typeface="Calibri"/>
              </a:rPr>
              <a:t> using the gradient from loss.backward to </a:t>
            </a:r>
            <a:r>
              <a:rPr b="1" lang="en-GB" sz="1800">
                <a:solidFill>
                  <a:schemeClr val="dk2"/>
                </a:solidFill>
                <a:highlight>
                  <a:srgbClr val="FFFFFF"/>
                </a:highlight>
                <a:latin typeface="Calibri"/>
                <a:ea typeface="Calibri"/>
                <a:cs typeface="Calibri"/>
                <a:sym typeface="Calibri"/>
              </a:rPr>
              <a:t>minimize loss</a:t>
            </a:r>
            <a:endParaRPr b="1" sz="1800">
              <a:solidFill>
                <a:schemeClr val="dk2"/>
              </a:solidFill>
              <a:highlight>
                <a:srgbClr val="FFFFFF"/>
              </a:highlight>
              <a:latin typeface="Calibri"/>
              <a:ea typeface="Calibri"/>
              <a:cs typeface="Calibri"/>
              <a:sym typeface="Calibri"/>
            </a:endParaRPr>
          </a:p>
          <a:p>
            <a:pPr indent="-342900" lvl="1" marL="914400" rtl="0" algn="l">
              <a:spcBef>
                <a:spcPts val="1000"/>
              </a:spcBef>
              <a:spcAft>
                <a:spcPts val="0"/>
              </a:spcAft>
              <a:buClr>
                <a:schemeClr val="dk2"/>
              </a:buClr>
              <a:buSzPts val="1800"/>
              <a:buFont typeface="Calibri"/>
              <a:buChar char="○"/>
            </a:pPr>
            <a:r>
              <a:rPr lang="en-GB" sz="1800">
                <a:solidFill>
                  <a:schemeClr val="dk2"/>
                </a:solidFill>
                <a:highlight>
                  <a:srgbClr val="FFFFFF"/>
                </a:highlight>
                <a:latin typeface="Calibri"/>
                <a:ea typeface="Calibri"/>
                <a:cs typeface="Calibri"/>
                <a:sym typeface="Calibri"/>
              </a:rPr>
              <a:t>Gradient = change in loss function w.r.t. </a:t>
            </a:r>
            <a:r>
              <a:rPr lang="en-GB" sz="1800">
                <a:solidFill>
                  <a:schemeClr val="dk2"/>
                </a:solidFill>
                <a:highlight>
                  <a:srgbClr val="FFFFFF"/>
                </a:highlight>
                <a:latin typeface="Calibri"/>
                <a:ea typeface="Calibri"/>
                <a:cs typeface="Calibri"/>
                <a:sym typeface="Calibri"/>
              </a:rPr>
              <a:t>weight </a:t>
            </a:r>
            <a:r>
              <a:rPr lang="en-GB" sz="1800">
                <a:solidFill>
                  <a:schemeClr val="dk2"/>
                </a:solidFill>
                <a:highlight>
                  <a:srgbClr val="FFFFFF"/>
                </a:highlight>
                <a:latin typeface="Calibri"/>
                <a:ea typeface="Calibri"/>
                <a:cs typeface="Calibri"/>
                <a:sym typeface="Calibri"/>
              </a:rPr>
              <a:t>of model</a:t>
            </a:r>
            <a:endParaRPr sz="1800">
              <a:solidFill>
                <a:schemeClr val="dk2"/>
              </a:solidFill>
              <a:highlight>
                <a:srgbClr val="FFFFFF"/>
              </a:highlight>
              <a:latin typeface="Calibri"/>
              <a:ea typeface="Calibri"/>
              <a:cs typeface="Calibri"/>
              <a:sym typeface="Calibri"/>
            </a:endParaRPr>
          </a:p>
          <a:p>
            <a:pPr indent="-342900" lvl="1" marL="914400" rtl="0" algn="l">
              <a:spcBef>
                <a:spcPts val="1000"/>
              </a:spcBef>
              <a:spcAft>
                <a:spcPts val="0"/>
              </a:spcAft>
              <a:buClr>
                <a:schemeClr val="dk2"/>
              </a:buClr>
              <a:buSzPts val="1800"/>
              <a:buFont typeface="Calibri"/>
              <a:buChar char="○"/>
            </a:pPr>
            <a:r>
              <a:rPr lang="en-GB" sz="1800">
                <a:solidFill>
                  <a:schemeClr val="dk2"/>
                </a:solidFill>
                <a:highlight>
                  <a:srgbClr val="FFFFFF"/>
                </a:highlight>
                <a:latin typeface="Calibri"/>
                <a:ea typeface="Calibri"/>
                <a:cs typeface="Calibri"/>
                <a:sym typeface="Calibri"/>
              </a:rPr>
              <a:t>G</a:t>
            </a:r>
            <a:r>
              <a:rPr lang="en-GB" sz="1800">
                <a:solidFill>
                  <a:schemeClr val="dk2"/>
                </a:solidFill>
                <a:highlight>
                  <a:srgbClr val="FFFFFF"/>
                </a:highlight>
                <a:latin typeface="Calibri"/>
                <a:ea typeface="Calibri"/>
                <a:cs typeface="Calibri"/>
                <a:sym typeface="Calibri"/>
              </a:rPr>
              <a:t>radient</a:t>
            </a:r>
            <a:r>
              <a:rPr lang="en-GB" sz="1800">
                <a:solidFill>
                  <a:schemeClr val="dk2"/>
                </a:solidFill>
                <a:highlight>
                  <a:srgbClr val="FFFFFF"/>
                </a:highlight>
                <a:latin typeface="Calibri"/>
                <a:ea typeface="Calibri"/>
                <a:cs typeface="Calibri"/>
                <a:sym typeface="Calibri"/>
              </a:rPr>
              <a:t> → 0: minimise loss, achieve </a:t>
            </a:r>
            <a:r>
              <a:rPr b="1" lang="en-GB" sz="1800">
                <a:solidFill>
                  <a:schemeClr val="dk2"/>
                </a:solidFill>
                <a:highlight>
                  <a:srgbClr val="FFFFFF"/>
                </a:highlight>
                <a:latin typeface="Calibri"/>
                <a:ea typeface="Calibri"/>
                <a:cs typeface="Calibri"/>
                <a:sym typeface="Calibri"/>
              </a:rPr>
              <a:t>optimal model configuration</a:t>
            </a:r>
            <a:endParaRPr b="1" sz="1800">
              <a:solidFill>
                <a:schemeClr val="dk2"/>
              </a:solidFill>
              <a:highlight>
                <a:srgbClr val="FFFFFF"/>
              </a:highlight>
              <a:latin typeface="Calibri"/>
              <a:ea typeface="Calibri"/>
              <a:cs typeface="Calibri"/>
              <a:sym typeface="Calibri"/>
            </a:endParaRPr>
          </a:p>
          <a:p>
            <a:pPr indent="-342900" lvl="0" marL="457200" rtl="0" algn="l">
              <a:spcBef>
                <a:spcPts val="1000"/>
              </a:spcBef>
              <a:spcAft>
                <a:spcPts val="1000"/>
              </a:spcAft>
              <a:buClr>
                <a:schemeClr val="dk2"/>
              </a:buClr>
              <a:buSzPts val="1800"/>
              <a:buFont typeface="Calibri"/>
              <a:buChar char="●"/>
            </a:pPr>
            <a:r>
              <a:rPr lang="en-GB" sz="1800">
                <a:solidFill>
                  <a:schemeClr val="dk2"/>
                </a:solidFill>
                <a:highlight>
                  <a:srgbClr val="FFFFFF"/>
                </a:highlight>
                <a:latin typeface="Calibri"/>
                <a:ea typeface="Calibri"/>
                <a:cs typeface="Calibri"/>
                <a:sym typeface="Calibri"/>
              </a:rPr>
              <a:t>Lr scheduler to update learning rate depending on the training behaviour</a:t>
            </a:r>
            <a:endParaRPr sz="1800">
              <a:solidFill>
                <a:schemeClr val="dk2"/>
              </a:solidFill>
              <a:highlight>
                <a:srgbClr val="FFFFFF"/>
              </a:highlight>
              <a:latin typeface="Calibri"/>
              <a:ea typeface="Calibri"/>
              <a:cs typeface="Calibri"/>
              <a:sym typeface="Calibri"/>
            </a:endParaRPr>
          </a:p>
        </p:txBody>
      </p:sp>
      <p:pic>
        <p:nvPicPr>
          <p:cNvPr id="226" name="Google Shape;226;p26"/>
          <p:cNvPicPr preferRelativeResize="0"/>
          <p:nvPr/>
        </p:nvPicPr>
        <p:blipFill rotWithShape="1">
          <a:blip r:embed="rId3">
            <a:alphaModFix/>
          </a:blip>
          <a:srcRect b="0" l="0" r="0" t="22821"/>
          <a:stretch/>
        </p:blipFill>
        <p:spPr>
          <a:xfrm>
            <a:off x="675025" y="4258425"/>
            <a:ext cx="5499600" cy="540000"/>
          </a:xfrm>
          <a:prstGeom prst="rect">
            <a:avLst/>
          </a:prstGeom>
          <a:noFill/>
          <a:ln>
            <a:noFill/>
          </a:ln>
        </p:spPr>
      </p:pic>
      <p:sp>
        <p:nvSpPr>
          <p:cNvPr id="227" name="Google Shape;227;p26"/>
          <p:cNvSpPr txBox="1"/>
          <p:nvPr/>
        </p:nvSpPr>
        <p:spPr>
          <a:xfrm>
            <a:off x="4192400" y="3804375"/>
            <a:ext cx="7500" cy="1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28" name="Google Shape;228;p26"/>
          <p:cNvPicPr preferRelativeResize="0"/>
          <p:nvPr/>
        </p:nvPicPr>
        <p:blipFill rotWithShape="1">
          <a:blip r:embed="rId4">
            <a:alphaModFix/>
          </a:blip>
          <a:srcRect b="20090" l="15452" r="15223" t="19339"/>
          <a:stretch/>
        </p:blipFill>
        <p:spPr>
          <a:xfrm>
            <a:off x="7391625" y="4258425"/>
            <a:ext cx="1405152" cy="797296"/>
          </a:xfrm>
          <a:prstGeom prst="rect">
            <a:avLst/>
          </a:prstGeom>
          <a:noFill/>
          <a:ln>
            <a:noFill/>
          </a:ln>
        </p:spPr>
      </p:pic>
      <p:sp>
        <p:nvSpPr>
          <p:cNvPr id="229" name="Google Shape;229;p26"/>
          <p:cNvSpPr txBox="1"/>
          <p:nvPr/>
        </p:nvSpPr>
        <p:spPr>
          <a:xfrm>
            <a:off x="7513573" y="4457600"/>
            <a:ext cx="11742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700">
                <a:solidFill>
                  <a:schemeClr val="dk1"/>
                </a:solidFill>
                <a:latin typeface="Calibri"/>
                <a:ea typeface="Calibri"/>
                <a:cs typeface="Calibri"/>
                <a:sym typeface="Calibri"/>
              </a:rPr>
              <a:t>Optimizer</a:t>
            </a:r>
            <a:endParaRPr i="1" sz="7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5. Training</a:t>
            </a:r>
            <a:endParaRPr/>
          </a:p>
        </p:txBody>
      </p:sp>
      <p:sp>
        <p:nvSpPr>
          <p:cNvPr id="235" name="Google Shape;23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36" name="Google Shape;236;p27"/>
          <p:cNvPicPr preferRelativeResize="0"/>
          <p:nvPr/>
        </p:nvPicPr>
        <p:blipFill rotWithShape="1">
          <a:blip r:embed="rId3">
            <a:alphaModFix/>
          </a:blip>
          <a:srcRect b="20090" l="15452" r="15223" t="19339"/>
          <a:stretch/>
        </p:blipFill>
        <p:spPr>
          <a:xfrm>
            <a:off x="7391625" y="4258425"/>
            <a:ext cx="1405152" cy="797296"/>
          </a:xfrm>
          <a:prstGeom prst="rect">
            <a:avLst/>
          </a:prstGeom>
          <a:noFill/>
          <a:ln>
            <a:noFill/>
          </a:ln>
        </p:spPr>
      </p:pic>
      <p:sp>
        <p:nvSpPr>
          <p:cNvPr id="237" name="Google Shape;237;p27"/>
          <p:cNvSpPr txBox="1"/>
          <p:nvPr/>
        </p:nvSpPr>
        <p:spPr>
          <a:xfrm>
            <a:off x="7513573" y="4457600"/>
            <a:ext cx="11742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700">
                <a:solidFill>
                  <a:schemeClr val="dk1"/>
                </a:solidFill>
                <a:latin typeface="Calibri"/>
                <a:ea typeface="Calibri"/>
                <a:cs typeface="Calibri"/>
                <a:sym typeface="Calibri"/>
              </a:rPr>
              <a:t>Training</a:t>
            </a:r>
            <a:endParaRPr i="1" sz="7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238" name="Google Shape;238;p27"/>
          <p:cNvSpPr txBox="1"/>
          <p:nvPr/>
        </p:nvSpPr>
        <p:spPr>
          <a:xfrm>
            <a:off x="389750" y="1598025"/>
            <a:ext cx="6696600" cy="3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2"/>
                </a:solidFill>
                <a:latin typeface="Calibri"/>
                <a:ea typeface="Calibri"/>
                <a:cs typeface="Calibri"/>
                <a:sym typeface="Calibri"/>
              </a:rPr>
              <a:t>Training loop:</a:t>
            </a:r>
            <a:endParaRPr b="1"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Train </a:t>
            </a:r>
            <a:endParaRPr sz="1800">
              <a:solidFill>
                <a:schemeClr val="dk2"/>
              </a:solidFill>
              <a:latin typeface="Calibri"/>
              <a:ea typeface="Calibri"/>
              <a:cs typeface="Calibri"/>
              <a:sym typeface="Calibri"/>
            </a:endParaRPr>
          </a:p>
          <a:p>
            <a:pPr indent="-342900" lvl="1" marL="9144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Predict</a:t>
            </a:r>
            <a:endParaRPr sz="1800">
              <a:solidFill>
                <a:schemeClr val="dk2"/>
              </a:solidFill>
              <a:latin typeface="Calibri"/>
              <a:ea typeface="Calibri"/>
              <a:cs typeface="Calibri"/>
              <a:sym typeface="Calibri"/>
            </a:endParaRPr>
          </a:p>
          <a:p>
            <a:pPr indent="-342900" lvl="1" marL="9144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Compute loss</a:t>
            </a:r>
            <a:endParaRPr sz="1800">
              <a:solidFill>
                <a:schemeClr val="dk2"/>
              </a:solidFill>
              <a:latin typeface="Calibri"/>
              <a:ea typeface="Calibri"/>
              <a:cs typeface="Calibri"/>
              <a:sym typeface="Calibri"/>
            </a:endParaRPr>
          </a:p>
          <a:p>
            <a:pPr indent="-342900" lvl="1" marL="9144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Optimize</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Validate</a:t>
            </a:r>
            <a:endParaRPr sz="1800">
              <a:solidFill>
                <a:schemeClr val="dk2"/>
              </a:solidFill>
              <a:latin typeface="Calibri"/>
              <a:ea typeface="Calibri"/>
              <a:cs typeface="Calibri"/>
              <a:sym typeface="Calibri"/>
            </a:endParaRPr>
          </a:p>
          <a:p>
            <a:pPr indent="-342900" lvl="1" marL="9144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Predict</a:t>
            </a:r>
            <a:endParaRPr sz="1800">
              <a:solidFill>
                <a:schemeClr val="dk2"/>
              </a:solidFill>
              <a:latin typeface="Calibri"/>
              <a:ea typeface="Calibri"/>
              <a:cs typeface="Calibri"/>
              <a:sym typeface="Calibri"/>
            </a:endParaRPr>
          </a:p>
          <a:p>
            <a:pPr indent="-342900" lvl="1" marL="9144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Compute loss</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Save best model</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Adjust learning rate</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Repeat</a:t>
            </a:r>
            <a:endParaRPr sz="1800">
              <a:solidFill>
                <a:schemeClr val="dk2"/>
              </a:solidFill>
              <a:latin typeface="Calibri"/>
              <a:ea typeface="Calibri"/>
              <a:cs typeface="Calibri"/>
              <a:sym typeface="Calibri"/>
            </a:endParaRPr>
          </a:p>
        </p:txBody>
      </p:sp>
      <p:pic>
        <p:nvPicPr>
          <p:cNvPr id="239" name="Google Shape;239;p27"/>
          <p:cNvPicPr preferRelativeResize="0"/>
          <p:nvPr/>
        </p:nvPicPr>
        <p:blipFill>
          <a:blip r:embed="rId4">
            <a:alphaModFix/>
          </a:blip>
          <a:stretch>
            <a:fillRect/>
          </a:stretch>
        </p:blipFill>
        <p:spPr>
          <a:xfrm>
            <a:off x="4196450" y="1941413"/>
            <a:ext cx="2375475" cy="2375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5. Training</a:t>
            </a:r>
            <a:endParaRPr/>
          </a:p>
        </p:txBody>
      </p:sp>
      <p:sp>
        <p:nvSpPr>
          <p:cNvPr id="245" name="Google Shape;24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6" name="Google Shape;246;p28"/>
          <p:cNvPicPr preferRelativeResize="0"/>
          <p:nvPr/>
        </p:nvPicPr>
        <p:blipFill>
          <a:blip r:embed="rId3">
            <a:alphaModFix/>
          </a:blip>
          <a:stretch>
            <a:fillRect/>
          </a:stretch>
        </p:blipFill>
        <p:spPr>
          <a:xfrm>
            <a:off x="304800" y="1297425"/>
            <a:ext cx="7699900" cy="3759400"/>
          </a:xfrm>
          <a:prstGeom prst="rect">
            <a:avLst/>
          </a:prstGeom>
          <a:noFill/>
          <a:ln>
            <a:noFill/>
          </a:ln>
        </p:spPr>
      </p:pic>
      <p:pic>
        <p:nvPicPr>
          <p:cNvPr id="247" name="Google Shape;247;p28"/>
          <p:cNvPicPr preferRelativeResize="0"/>
          <p:nvPr/>
        </p:nvPicPr>
        <p:blipFill rotWithShape="1">
          <a:blip r:embed="rId4">
            <a:alphaModFix/>
          </a:blip>
          <a:srcRect b="7080" l="0" r="0" t="0"/>
          <a:stretch/>
        </p:blipFill>
        <p:spPr>
          <a:xfrm>
            <a:off x="3815475" y="1769500"/>
            <a:ext cx="5105475" cy="131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6. Inference</a:t>
            </a:r>
            <a:endParaRPr/>
          </a:p>
        </p:txBody>
      </p:sp>
      <p:sp>
        <p:nvSpPr>
          <p:cNvPr id="253" name="Google Shape;25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54" name="Google Shape;254;p29"/>
          <p:cNvSpPr txBox="1"/>
          <p:nvPr/>
        </p:nvSpPr>
        <p:spPr>
          <a:xfrm>
            <a:off x="235525" y="1546725"/>
            <a:ext cx="8520600" cy="48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1000"/>
              </a:spcAft>
              <a:buClr>
                <a:schemeClr val="dk2"/>
              </a:buClr>
              <a:buSzPts val="1800"/>
              <a:buFont typeface="Calibri"/>
              <a:buChar char="●"/>
            </a:pPr>
            <a:r>
              <a:rPr b="1" lang="en-GB" sz="1800">
                <a:solidFill>
                  <a:schemeClr val="dk2"/>
                </a:solidFill>
                <a:highlight>
                  <a:srgbClr val="FFFFFF"/>
                </a:highlight>
                <a:latin typeface="Calibri"/>
                <a:ea typeface="Calibri"/>
                <a:cs typeface="Calibri"/>
                <a:sym typeface="Calibri"/>
              </a:rPr>
              <a:t>Save &amp; load</a:t>
            </a:r>
            <a:r>
              <a:rPr lang="en-GB" sz="1800">
                <a:solidFill>
                  <a:schemeClr val="dk2"/>
                </a:solidFill>
                <a:highlight>
                  <a:srgbClr val="FFFFFF"/>
                </a:highlight>
                <a:latin typeface="Calibri"/>
                <a:ea typeface="Calibri"/>
                <a:cs typeface="Calibri"/>
                <a:sym typeface="Calibri"/>
              </a:rPr>
              <a:t> models</a:t>
            </a:r>
            <a:endParaRPr sz="1800">
              <a:solidFill>
                <a:schemeClr val="dk2"/>
              </a:solidFill>
              <a:highlight>
                <a:srgbClr val="FFFFFF"/>
              </a:highlight>
              <a:latin typeface="Calibri"/>
              <a:ea typeface="Calibri"/>
              <a:cs typeface="Calibri"/>
              <a:sym typeface="Calibri"/>
            </a:endParaRPr>
          </a:p>
        </p:txBody>
      </p:sp>
      <p:pic>
        <p:nvPicPr>
          <p:cNvPr id="255" name="Google Shape;255;p29"/>
          <p:cNvPicPr preferRelativeResize="0"/>
          <p:nvPr/>
        </p:nvPicPr>
        <p:blipFill>
          <a:blip r:embed="rId3">
            <a:alphaModFix/>
          </a:blip>
          <a:stretch>
            <a:fillRect/>
          </a:stretch>
        </p:blipFill>
        <p:spPr>
          <a:xfrm>
            <a:off x="1669756" y="3778825"/>
            <a:ext cx="5144845" cy="689700"/>
          </a:xfrm>
          <a:prstGeom prst="rect">
            <a:avLst/>
          </a:prstGeom>
          <a:noFill/>
          <a:ln>
            <a:noFill/>
          </a:ln>
        </p:spPr>
      </p:pic>
      <p:pic>
        <p:nvPicPr>
          <p:cNvPr id="256" name="Google Shape;256;p29"/>
          <p:cNvPicPr preferRelativeResize="0"/>
          <p:nvPr/>
        </p:nvPicPr>
        <p:blipFill rotWithShape="1">
          <a:blip r:embed="rId4">
            <a:alphaModFix/>
          </a:blip>
          <a:srcRect b="20090" l="15452" r="15223" t="19339"/>
          <a:stretch/>
        </p:blipFill>
        <p:spPr>
          <a:xfrm>
            <a:off x="7391625" y="4258425"/>
            <a:ext cx="1405152" cy="797296"/>
          </a:xfrm>
          <a:prstGeom prst="rect">
            <a:avLst/>
          </a:prstGeom>
          <a:noFill/>
          <a:ln>
            <a:noFill/>
          </a:ln>
        </p:spPr>
      </p:pic>
      <p:sp>
        <p:nvSpPr>
          <p:cNvPr id="257" name="Google Shape;257;p29"/>
          <p:cNvSpPr txBox="1"/>
          <p:nvPr/>
        </p:nvSpPr>
        <p:spPr>
          <a:xfrm>
            <a:off x="7507098" y="4408250"/>
            <a:ext cx="11742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700">
                <a:solidFill>
                  <a:schemeClr val="dk1"/>
                </a:solidFill>
                <a:latin typeface="Calibri"/>
                <a:ea typeface="Calibri"/>
                <a:cs typeface="Calibri"/>
                <a:sym typeface="Calibri"/>
              </a:rPr>
              <a:t>Inference -&gt; Load best model weights</a:t>
            </a:r>
            <a:endParaRPr i="1" sz="700">
              <a:solidFill>
                <a:schemeClr val="dk1"/>
              </a:solidFill>
              <a:latin typeface="Calibri"/>
              <a:ea typeface="Calibri"/>
              <a:cs typeface="Calibri"/>
              <a:sym typeface="Calibri"/>
            </a:endParaRPr>
          </a:p>
          <a:p>
            <a:pPr indent="0" lvl="0" marL="0" rtl="0" algn="l">
              <a:spcBef>
                <a:spcPts val="0"/>
              </a:spcBef>
              <a:spcAft>
                <a:spcPts val="0"/>
              </a:spcAft>
              <a:buNone/>
            </a:pPr>
            <a:r>
              <a:rPr i="1" lang="en-GB" sz="700">
                <a:solidFill>
                  <a:schemeClr val="dk1"/>
                </a:solidFill>
                <a:latin typeface="Calibri"/>
                <a:ea typeface="Calibri"/>
                <a:cs typeface="Calibri"/>
                <a:sym typeface="Calibri"/>
              </a:rPr>
              <a:t>Inference -&gt; Visualization</a:t>
            </a:r>
            <a:endParaRPr i="1" sz="700">
              <a:solidFill>
                <a:schemeClr val="dk1"/>
              </a:solidFill>
              <a:latin typeface="Calibri"/>
              <a:ea typeface="Calibri"/>
              <a:cs typeface="Calibri"/>
              <a:sym typeface="Calibri"/>
            </a:endParaRPr>
          </a:p>
          <a:p>
            <a:pPr indent="0" lvl="0" marL="0" rtl="0" algn="l">
              <a:spcBef>
                <a:spcPts val="0"/>
              </a:spcBef>
              <a:spcAft>
                <a:spcPts val="0"/>
              </a:spcAft>
              <a:buNone/>
            </a:pPr>
            <a:r>
              <a:rPr i="1" lang="en-GB" sz="700">
                <a:solidFill>
                  <a:schemeClr val="dk1"/>
                </a:solidFill>
                <a:latin typeface="Calibri"/>
                <a:ea typeface="Calibri"/>
                <a:cs typeface="Calibri"/>
                <a:sym typeface="Calibri"/>
              </a:rPr>
              <a:t>Inference -&gt; Accuracy</a:t>
            </a:r>
            <a:endParaRPr i="1" sz="7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58" name="Google Shape;258;p29"/>
          <p:cNvPicPr preferRelativeResize="0"/>
          <p:nvPr/>
        </p:nvPicPr>
        <p:blipFill rotWithShape="1">
          <a:blip r:embed="rId5">
            <a:alphaModFix/>
          </a:blip>
          <a:srcRect b="0" l="0" r="0" t="22869"/>
          <a:stretch/>
        </p:blipFill>
        <p:spPr>
          <a:xfrm>
            <a:off x="1669750" y="2972819"/>
            <a:ext cx="5144850" cy="704681"/>
          </a:xfrm>
          <a:prstGeom prst="rect">
            <a:avLst/>
          </a:prstGeom>
          <a:noFill/>
          <a:ln>
            <a:noFill/>
          </a:ln>
        </p:spPr>
      </p:pic>
      <p:sp>
        <p:nvSpPr>
          <p:cNvPr id="259" name="Google Shape;259;p29"/>
          <p:cNvSpPr txBox="1"/>
          <p:nvPr/>
        </p:nvSpPr>
        <p:spPr>
          <a:xfrm>
            <a:off x="235525" y="2009967"/>
            <a:ext cx="8520600" cy="62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1000"/>
              </a:spcAft>
              <a:buClr>
                <a:schemeClr val="dk2"/>
              </a:buClr>
              <a:buSzPts val="1800"/>
              <a:buFont typeface="Calibri"/>
              <a:buChar char="●"/>
            </a:pPr>
            <a:r>
              <a:rPr lang="en-GB" sz="1800">
                <a:solidFill>
                  <a:schemeClr val="dk2"/>
                </a:solidFill>
                <a:highlight>
                  <a:srgbClr val="FFFFFF"/>
                </a:highlight>
                <a:latin typeface="Calibri"/>
                <a:ea typeface="Calibri"/>
                <a:cs typeface="Calibri"/>
                <a:sym typeface="Calibri"/>
              </a:rPr>
              <a:t>Use </a:t>
            </a:r>
            <a:r>
              <a:rPr b="1" lang="en-GB" sz="1800">
                <a:solidFill>
                  <a:schemeClr val="dk2"/>
                </a:solidFill>
                <a:highlight>
                  <a:srgbClr val="FFFFFF"/>
                </a:highlight>
                <a:latin typeface="Calibri"/>
                <a:ea typeface="Calibri"/>
                <a:cs typeface="Calibri"/>
                <a:sym typeface="Calibri"/>
              </a:rPr>
              <a:t>best model weights </a:t>
            </a:r>
            <a:r>
              <a:rPr lang="en-GB" sz="1800">
                <a:solidFill>
                  <a:schemeClr val="dk2"/>
                </a:solidFill>
                <a:highlight>
                  <a:srgbClr val="FFFFFF"/>
                </a:highlight>
                <a:latin typeface="Calibri"/>
                <a:ea typeface="Calibri"/>
                <a:cs typeface="Calibri"/>
                <a:sym typeface="Calibri"/>
              </a:rPr>
              <a:t>to segment tumours (test set) </a:t>
            </a:r>
            <a:endParaRPr sz="1800">
              <a:solidFill>
                <a:schemeClr val="dk2"/>
              </a:solidFill>
              <a:highlight>
                <a:srgbClr val="FFFFFF"/>
              </a:highlight>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6. Inference</a:t>
            </a:r>
            <a:endParaRPr/>
          </a:p>
        </p:txBody>
      </p:sp>
      <p:sp>
        <p:nvSpPr>
          <p:cNvPr id="265" name="Google Shape;26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66" name="Google Shape;266;p30"/>
          <p:cNvPicPr preferRelativeResize="0"/>
          <p:nvPr/>
        </p:nvPicPr>
        <p:blipFill rotWithShape="1">
          <a:blip r:embed="rId3">
            <a:alphaModFix/>
          </a:blip>
          <a:srcRect b="20090" l="15452" r="15223" t="19339"/>
          <a:stretch/>
        </p:blipFill>
        <p:spPr>
          <a:xfrm>
            <a:off x="7391625" y="4258425"/>
            <a:ext cx="1405152" cy="797296"/>
          </a:xfrm>
          <a:prstGeom prst="rect">
            <a:avLst/>
          </a:prstGeom>
          <a:noFill/>
          <a:ln>
            <a:noFill/>
          </a:ln>
        </p:spPr>
      </p:pic>
      <p:sp>
        <p:nvSpPr>
          <p:cNvPr id="267" name="Google Shape;267;p30"/>
          <p:cNvSpPr txBox="1"/>
          <p:nvPr/>
        </p:nvSpPr>
        <p:spPr>
          <a:xfrm>
            <a:off x="7507098" y="4408250"/>
            <a:ext cx="11742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700">
                <a:solidFill>
                  <a:schemeClr val="dk1"/>
                </a:solidFill>
                <a:latin typeface="Calibri"/>
                <a:ea typeface="Calibri"/>
                <a:cs typeface="Calibri"/>
                <a:sym typeface="Calibri"/>
              </a:rPr>
              <a:t>Inference -&gt; Load best model weights</a:t>
            </a:r>
            <a:endParaRPr i="1" sz="700">
              <a:solidFill>
                <a:schemeClr val="dk1"/>
              </a:solidFill>
              <a:latin typeface="Calibri"/>
              <a:ea typeface="Calibri"/>
              <a:cs typeface="Calibri"/>
              <a:sym typeface="Calibri"/>
            </a:endParaRPr>
          </a:p>
          <a:p>
            <a:pPr indent="0" lvl="0" marL="0" rtl="0" algn="l">
              <a:spcBef>
                <a:spcPts val="0"/>
              </a:spcBef>
              <a:spcAft>
                <a:spcPts val="0"/>
              </a:spcAft>
              <a:buNone/>
            </a:pPr>
            <a:r>
              <a:rPr i="1" lang="en-GB" sz="700">
                <a:solidFill>
                  <a:schemeClr val="dk1"/>
                </a:solidFill>
                <a:latin typeface="Calibri"/>
                <a:ea typeface="Calibri"/>
                <a:cs typeface="Calibri"/>
                <a:sym typeface="Calibri"/>
              </a:rPr>
              <a:t>Inference -&gt; Visualization</a:t>
            </a:r>
            <a:endParaRPr i="1" sz="700">
              <a:solidFill>
                <a:schemeClr val="dk1"/>
              </a:solidFill>
              <a:latin typeface="Calibri"/>
              <a:ea typeface="Calibri"/>
              <a:cs typeface="Calibri"/>
              <a:sym typeface="Calibri"/>
            </a:endParaRPr>
          </a:p>
          <a:p>
            <a:pPr indent="0" lvl="0" marL="0" rtl="0" algn="l">
              <a:spcBef>
                <a:spcPts val="0"/>
              </a:spcBef>
              <a:spcAft>
                <a:spcPts val="0"/>
              </a:spcAft>
              <a:buNone/>
            </a:pPr>
            <a:r>
              <a:rPr i="1" lang="en-GB" sz="700">
                <a:solidFill>
                  <a:schemeClr val="dk1"/>
                </a:solidFill>
                <a:latin typeface="Calibri"/>
                <a:ea typeface="Calibri"/>
                <a:cs typeface="Calibri"/>
                <a:sym typeface="Calibri"/>
              </a:rPr>
              <a:t>Inference -&gt; Accuracy</a:t>
            </a:r>
            <a:endParaRPr i="1" sz="7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68" name="Google Shape;268;p30"/>
          <p:cNvPicPr preferRelativeResize="0"/>
          <p:nvPr/>
        </p:nvPicPr>
        <p:blipFill>
          <a:blip r:embed="rId4">
            <a:alphaModFix/>
          </a:blip>
          <a:stretch>
            <a:fillRect/>
          </a:stretch>
        </p:blipFill>
        <p:spPr>
          <a:xfrm>
            <a:off x="4060475" y="1476176"/>
            <a:ext cx="4857101" cy="2481300"/>
          </a:xfrm>
          <a:prstGeom prst="rect">
            <a:avLst/>
          </a:prstGeom>
          <a:noFill/>
          <a:ln>
            <a:noFill/>
          </a:ln>
        </p:spPr>
      </p:pic>
      <p:pic>
        <p:nvPicPr>
          <p:cNvPr id="269" name="Google Shape;269;p30"/>
          <p:cNvPicPr preferRelativeResize="0"/>
          <p:nvPr/>
        </p:nvPicPr>
        <p:blipFill rotWithShape="1">
          <a:blip r:embed="rId5">
            <a:alphaModFix/>
          </a:blip>
          <a:srcRect b="0" l="0" r="0" t="68039"/>
          <a:stretch/>
        </p:blipFill>
        <p:spPr>
          <a:xfrm>
            <a:off x="2623950" y="4175426"/>
            <a:ext cx="3462950" cy="880300"/>
          </a:xfrm>
          <a:prstGeom prst="rect">
            <a:avLst/>
          </a:prstGeom>
          <a:noFill/>
          <a:ln>
            <a:noFill/>
          </a:ln>
        </p:spPr>
      </p:pic>
      <p:sp>
        <p:nvSpPr>
          <p:cNvPr id="270" name="Google Shape;270;p30"/>
          <p:cNvSpPr txBox="1"/>
          <p:nvPr/>
        </p:nvSpPr>
        <p:spPr>
          <a:xfrm>
            <a:off x="235525" y="1546725"/>
            <a:ext cx="3462900" cy="1838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Save &amp; load</a:t>
            </a:r>
            <a:r>
              <a:rPr lang="en-GB" sz="1800">
                <a:solidFill>
                  <a:schemeClr val="dk2"/>
                </a:solidFill>
                <a:latin typeface="Calibri"/>
                <a:ea typeface="Calibri"/>
                <a:cs typeface="Calibri"/>
                <a:sym typeface="Calibri"/>
              </a:rPr>
              <a:t> models</a:t>
            </a:r>
            <a:endParaRPr sz="1800">
              <a:solidFill>
                <a:schemeClr val="dk2"/>
              </a:solidFill>
              <a:latin typeface="Calibri"/>
              <a:ea typeface="Calibri"/>
              <a:cs typeface="Calibri"/>
              <a:sym typeface="Calibri"/>
            </a:endParaRPr>
          </a:p>
          <a:p>
            <a:pPr indent="-342900" lvl="0" marL="457200" rtl="0" algn="l">
              <a:spcBef>
                <a:spcPts val="100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Use best model weights to segment tumours (test set) </a:t>
            </a:r>
            <a:endParaRPr sz="1800">
              <a:solidFill>
                <a:schemeClr val="dk2"/>
              </a:solidFill>
              <a:latin typeface="Calibri"/>
              <a:ea typeface="Calibri"/>
              <a:cs typeface="Calibri"/>
              <a:sym typeface="Calibri"/>
            </a:endParaRPr>
          </a:p>
          <a:p>
            <a:pPr indent="-342900" lvl="0" marL="457200" rtl="0" algn="l">
              <a:spcBef>
                <a:spcPts val="1000"/>
              </a:spcBef>
              <a:spcAft>
                <a:spcPts val="1000"/>
              </a:spcAft>
              <a:buClr>
                <a:schemeClr val="dk2"/>
              </a:buClr>
              <a:buSzPts val="1800"/>
              <a:buFont typeface="Calibri"/>
              <a:buChar char="●"/>
            </a:pPr>
            <a:r>
              <a:rPr b="1" lang="en-GB" sz="1800">
                <a:solidFill>
                  <a:schemeClr val="dk2"/>
                </a:solidFill>
                <a:latin typeface="Calibri"/>
                <a:ea typeface="Calibri"/>
                <a:cs typeface="Calibri"/>
                <a:sym typeface="Calibri"/>
              </a:rPr>
              <a:t>Visualize</a:t>
            </a:r>
            <a:r>
              <a:rPr lang="en-GB" sz="1800">
                <a:solidFill>
                  <a:schemeClr val="dk2"/>
                </a:solidFill>
                <a:latin typeface="Calibri"/>
                <a:ea typeface="Calibri"/>
                <a:cs typeface="Calibri"/>
                <a:sym typeface="Calibri"/>
              </a:rPr>
              <a:t> predicted and ground truth images</a:t>
            </a:r>
            <a:endParaRPr sz="1800">
              <a:solidFill>
                <a:schemeClr val="dk2"/>
              </a:solidFill>
              <a:latin typeface="Calibri"/>
              <a:ea typeface="Calibri"/>
              <a:cs typeface="Calibri"/>
              <a:sym typeface="Calibri"/>
            </a:endParaRPr>
          </a:p>
        </p:txBody>
      </p:sp>
      <p:sp>
        <p:nvSpPr>
          <p:cNvPr id="271" name="Google Shape;271;p30"/>
          <p:cNvSpPr txBox="1"/>
          <p:nvPr/>
        </p:nvSpPr>
        <p:spPr>
          <a:xfrm>
            <a:off x="235525" y="3318025"/>
            <a:ext cx="30000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1000"/>
              </a:spcAft>
              <a:buClr>
                <a:schemeClr val="dk2"/>
              </a:buClr>
              <a:buSzPts val="1800"/>
              <a:buFont typeface="Calibri"/>
              <a:buChar char="●"/>
            </a:pPr>
            <a:r>
              <a:rPr lang="en-GB" sz="1800">
                <a:solidFill>
                  <a:schemeClr val="dk2"/>
                </a:solidFill>
                <a:latin typeface="Calibri"/>
                <a:ea typeface="Calibri"/>
                <a:cs typeface="Calibri"/>
                <a:sym typeface="Calibri"/>
              </a:rPr>
              <a:t>Compute </a:t>
            </a:r>
            <a:r>
              <a:rPr b="1" lang="en-GB" sz="1800">
                <a:solidFill>
                  <a:schemeClr val="dk2"/>
                </a:solidFill>
                <a:latin typeface="Calibri"/>
                <a:ea typeface="Calibri"/>
                <a:cs typeface="Calibri"/>
                <a:sym typeface="Calibri"/>
              </a:rPr>
              <a:t>model accuracy</a:t>
            </a:r>
            <a:r>
              <a:rPr lang="en-GB" sz="1800">
                <a:solidFill>
                  <a:schemeClr val="dk2"/>
                </a:solidFill>
                <a:latin typeface="Calibri"/>
                <a:ea typeface="Calibri"/>
                <a:cs typeface="Calibri"/>
                <a:sym typeface="Calibri"/>
              </a:rPr>
              <a:t> using test cases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Summary</a:t>
            </a:r>
            <a:endParaRPr/>
          </a:p>
        </p:txBody>
      </p:sp>
      <p:sp>
        <p:nvSpPr>
          <p:cNvPr id="277" name="Google Shape;27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8" name="Google Shape;278;p31"/>
          <p:cNvSpPr txBox="1"/>
          <p:nvPr/>
        </p:nvSpPr>
        <p:spPr>
          <a:xfrm>
            <a:off x="302150" y="1562600"/>
            <a:ext cx="8718900" cy="2730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Calibri"/>
              <a:buChar char="●"/>
            </a:pPr>
            <a:r>
              <a:rPr b="1" lang="en-GB" sz="1800">
                <a:solidFill>
                  <a:schemeClr val="dk2"/>
                </a:solidFill>
                <a:latin typeface="Calibri"/>
                <a:ea typeface="Calibri"/>
                <a:cs typeface="Calibri"/>
                <a:sym typeface="Calibri"/>
              </a:rPr>
              <a:t>Learnt</a:t>
            </a:r>
            <a:r>
              <a:rPr lang="en-GB" sz="1800">
                <a:solidFill>
                  <a:schemeClr val="dk2"/>
                </a:solidFill>
                <a:latin typeface="Calibri"/>
                <a:ea typeface="Calibri"/>
                <a:cs typeface="Calibri"/>
                <a:sym typeface="Calibri"/>
              </a:rPr>
              <a:t> how to </a:t>
            </a:r>
            <a:r>
              <a:rPr b="1" lang="en-GB" sz="1800">
                <a:solidFill>
                  <a:schemeClr val="dk2"/>
                </a:solidFill>
                <a:latin typeface="Calibri"/>
                <a:ea typeface="Calibri"/>
                <a:cs typeface="Calibri"/>
                <a:sym typeface="Calibri"/>
              </a:rPr>
              <a:t>set up</a:t>
            </a:r>
            <a:r>
              <a:rPr lang="en-GB" sz="1800">
                <a:solidFill>
                  <a:schemeClr val="dk2"/>
                </a:solidFill>
                <a:latin typeface="Calibri"/>
                <a:ea typeface="Calibri"/>
                <a:cs typeface="Calibri"/>
                <a:sym typeface="Calibri"/>
              </a:rPr>
              <a:t> a </a:t>
            </a:r>
            <a:r>
              <a:rPr lang="en-GB" sz="1800">
                <a:solidFill>
                  <a:schemeClr val="dk2"/>
                </a:solidFill>
                <a:latin typeface="Calibri"/>
                <a:ea typeface="Calibri"/>
                <a:cs typeface="Calibri"/>
                <a:sym typeface="Calibri"/>
              </a:rPr>
              <a:t>machine learning project in PyTorch</a:t>
            </a:r>
            <a:endParaRPr sz="1800">
              <a:solidFill>
                <a:schemeClr val="dk2"/>
              </a:solidFill>
              <a:latin typeface="Calibri"/>
              <a:ea typeface="Calibri"/>
              <a:cs typeface="Calibri"/>
              <a:sym typeface="Calibri"/>
            </a:endParaRPr>
          </a:p>
          <a:p>
            <a:pPr indent="-342900" lvl="0" marL="457200" rtl="0" algn="l">
              <a:spcBef>
                <a:spcPts val="1000"/>
              </a:spcBef>
              <a:spcAft>
                <a:spcPts val="0"/>
              </a:spcAft>
              <a:buClr>
                <a:schemeClr val="dk2"/>
              </a:buClr>
              <a:buSzPts val="1800"/>
              <a:buFont typeface="Calibri"/>
              <a:buChar char="●"/>
            </a:pPr>
            <a:r>
              <a:rPr b="1" lang="en-GB" sz="1800">
                <a:solidFill>
                  <a:schemeClr val="dk2"/>
                </a:solidFill>
                <a:latin typeface="Calibri"/>
                <a:ea typeface="Calibri"/>
                <a:cs typeface="Calibri"/>
                <a:sym typeface="Calibri"/>
              </a:rPr>
              <a:t>Trained</a:t>
            </a:r>
            <a:r>
              <a:rPr lang="en-GB" sz="1800">
                <a:solidFill>
                  <a:schemeClr val="dk2"/>
                </a:solidFill>
                <a:latin typeface="Calibri"/>
                <a:ea typeface="Calibri"/>
                <a:cs typeface="Calibri"/>
                <a:sym typeface="Calibri"/>
              </a:rPr>
              <a:t> and </a:t>
            </a:r>
            <a:r>
              <a:rPr b="1" lang="en-GB" sz="1800">
                <a:solidFill>
                  <a:schemeClr val="dk2"/>
                </a:solidFill>
                <a:latin typeface="Calibri"/>
                <a:ea typeface="Calibri"/>
                <a:cs typeface="Calibri"/>
                <a:sym typeface="Calibri"/>
              </a:rPr>
              <a:t>tested</a:t>
            </a:r>
            <a:r>
              <a:rPr lang="en-GB" sz="1800">
                <a:solidFill>
                  <a:schemeClr val="dk2"/>
                </a:solidFill>
                <a:latin typeface="Calibri"/>
                <a:ea typeface="Calibri"/>
                <a:cs typeface="Calibri"/>
                <a:sym typeface="Calibri"/>
              </a:rPr>
              <a:t> a machine learning model to perform brain tumour </a:t>
            </a:r>
            <a:r>
              <a:rPr b="1" lang="en-GB" sz="1800">
                <a:solidFill>
                  <a:schemeClr val="dk2"/>
                </a:solidFill>
                <a:latin typeface="Calibri"/>
                <a:ea typeface="Calibri"/>
                <a:cs typeface="Calibri"/>
                <a:sym typeface="Calibri"/>
              </a:rPr>
              <a:t>segmentation</a:t>
            </a:r>
            <a:endParaRPr b="1" sz="1800">
              <a:solidFill>
                <a:schemeClr val="dk2"/>
              </a:solidFill>
              <a:latin typeface="Calibri"/>
              <a:ea typeface="Calibri"/>
              <a:cs typeface="Calibri"/>
              <a:sym typeface="Calibri"/>
            </a:endParaRPr>
          </a:p>
          <a:p>
            <a:pPr indent="-342900" lvl="0" marL="457200" rtl="0" algn="l">
              <a:spcBef>
                <a:spcPts val="100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Performed </a:t>
            </a:r>
            <a:r>
              <a:rPr b="1" lang="en-GB" sz="1800">
                <a:solidFill>
                  <a:schemeClr val="dk2"/>
                </a:solidFill>
                <a:latin typeface="Calibri"/>
                <a:ea typeface="Calibri"/>
                <a:cs typeface="Calibri"/>
                <a:sym typeface="Calibri"/>
              </a:rPr>
              <a:t>inferences </a:t>
            </a:r>
            <a:r>
              <a:rPr lang="en-GB" sz="1800">
                <a:solidFill>
                  <a:schemeClr val="dk2"/>
                </a:solidFill>
                <a:latin typeface="Calibri"/>
                <a:ea typeface="Calibri"/>
                <a:cs typeface="Calibri"/>
                <a:sym typeface="Calibri"/>
              </a:rPr>
              <a:t>with the trained model</a:t>
            </a:r>
            <a:endParaRPr sz="1800">
              <a:solidFill>
                <a:schemeClr val="dk2"/>
              </a:solidFill>
              <a:latin typeface="Calibri"/>
              <a:ea typeface="Calibri"/>
              <a:cs typeface="Calibri"/>
              <a:sym typeface="Calibri"/>
            </a:endParaRPr>
          </a:p>
          <a:p>
            <a:pPr indent="0" lvl="0" marL="0" rtl="0" algn="l">
              <a:spcBef>
                <a:spcPts val="1000"/>
              </a:spcBef>
              <a:spcAft>
                <a:spcPts val="0"/>
              </a:spcAft>
              <a:buNone/>
            </a:pPr>
            <a:r>
              <a:t/>
            </a:r>
            <a:endParaRPr sz="1800">
              <a:solidFill>
                <a:schemeClr val="dk2"/>
              </a:solidFill>
              <a:latin typeface="Calibri"/>
              <a:ea typeface="Calibri"/>
              <a:cs typeface="Calibri"/>
              <a:sym typeface="Calibri"/>
            </a:endParaRPr>
          </a:p>
          <a:p>
            <a:pPr indent="0" lvl="0" marL="0" rtl="0" algn="l">
              <a:spcBef>
                <a:spcPts val="1000"/>
              </a:spcBef>
              <a:spcAft>
                <a:spcPts val="0"/>
              </a:spcAft>
              <a:buNone/>
            </a:pPr>
            <a:r>
              <a:t/>
            </a:r>
            <a:endParaRPr sz="1800">
              <a:solidFill>
                <a:schemeClr val="dk2"/>
              </a:solidFill>
              <a:latin typeface="Calibri"/>
              <a:ea typeface="Calibri"/>
              <a:cs typeface="Calibri"/>
              <a:sym typeface="Calibri"/>
            </a:endParaRPr>
          </a:p>
          <a:p>
            <a:pPr indent="0" lvl="0" marL="0" rtl="0" algn="l">
              <a:spcBef>
                <a:spcPts val="1000"/>
              </a:spcBef>
              <a:spcAft>
                <a:spcPts val="1000"/>
              </a:spcAft>
              <a:buNone/>
            </a:pPr>
            <a:r>
              <a:rPr lang="en-GB" sz="1800">
                <a:solidFill>
                  <a:schemeClr val="dk2"/>
                </a:solidFill>
                <a:latin typeface="Calibri"/>
                <a:ea typeface="Calibri"/>
                <a:cs typeface="Calibri"/>
                <a:sym typeface="Calibri"/>
              </a:rPr>
              <a:t>Now, let’s head over to the code!</a:t>
            </a:r>
            <a:endParaRPr sz="18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Objectives</a:t>
            </a:r>
            <a:endParaRPr/>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5" name="Google Shape;75;p14"/>
          <p:cNvSpPr txBox="1"/>
          <p:nvPr/>
        </p:nvSpPr>
        <p:spPr>
          <a:xfrm>
            <a:off x="311725" y="1445700"/>
            <a:ext cx="7168200" cy="2730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Set up a machine learning project in PyTorch</a:t>
            </a:r>
            <a:endParaRPr sz="1800">
              <a:solidFill>
                <a:schemeClr val="dk2"/>
              </a:solidFill>
              <a:latin typeface="Calibri"/>
              <a:ea typeface="Calibri"/>
              <a:cs typeface="Calibri"/>
              <a:sym typeface="Calibri"/>
            </a:endParaRPr>
          </a:p>
          <a:p>
            <a:pPr indent="-342900" lvl="0" marL="457200" rtl="0" algn="l">
              <a:spcBef>
                <a:spcPts val="100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Train and test a machine learning (ML) model</a:t>
            </a:r>
            <a:endParaRPr sz="1800">
              <a:solidFill>
                <a:schemeClr val="dk2"/>
              </a:solidFill>
              <a:latin typeface="Calibri"/>
              <a:ea typeface="Calibri"/>
              <a:cs typeface="Calibri"/>
              <a:sym typeface="Calibri"/>
            </a:endParaRPr>
          </a:p>
          <a:p>
            <a:pPr indent="-342900" lvl="0" marL="457200" rtl="0" algn="l">
              <a:spcBef>
                <a:spcPts val="1000"/>
              </a:spcBef>
              <a:spcAft>
                <a:spcPts val="1000"/>
              </a:spcAft>
              <a:buClr>
                <a:schemeClr val="dk2"/>
              </a:buClr>
              <a:buSzPts val="1800"/>
              <a:buFont typeface="Calibri"/>
              <a:buChar char="●"/>
            </a:pPr>
            <a:r>
              <a:rPr lang="en-GB" sz="1800">
                <a:solidFill>
                  <a:schemeClr val="dk2"/>
                </a:solidFill>
                <a:latin typeface="Calibri"/>
                <a:ea typeface="Calibri"/>
                <a:cs typeface="Calibri"/>
                <a:sym typeface="Calibri"/>
              </a:rPr>
              <a:t>Run inferences using the trained model</a:t>
            </a:r>
            <a:endParaRPr sz="1800">
              <a:solidFill>
                <a:schemeClr val="dk2"/>
              </a:solidFill>
              <a:latin typeface="Calibri"/>
              <a:ea typeface="Calibri"/>
              <a:cs typeface="Calibri"/>
              <a:sym typeface="Calibri"/>
            </a:endParaRPr>
          </a:p>
        </p:txBody>
      </p:sp>
      <p:pic>
        <p:nvPicPr>
          <p:cNvPr id="76" name="Google Shape;76;p14"/>
          <p:cNvPicPr preferRelativeResize="0"/>
          <p:nvPr/>
        </p:nvPicPr>
        <p:blipFill>
          <a:blip r:embed="rId3">
            <a:alphaModFix/>
          </a:blip>
          <a:stretch>
            <a:fillRect/>
          </a:stretch>
        </p:blipFill>
        <p:spPr>
          <a:xfrm>
            <a:off x="2350163" y="2647960"/>
            <a:ext cx="4443681" cy="22218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What’s next?</a:t>
            </a:r>
            <a:endParaRPr/>
          </a:p>
        </p:txBody>
      </p:sp>
      <p:sp>
        <p:nvSpPr>
          <p:cNvPr id="284" name="Google Shape;28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285" name="Google Shape;285;p32"/>
          <p:cNvGrpSpPr/>
          <p:nvPr/>
        </p:nvGrpSpPr>
        <p:grpSpPr>
          <a:xfrm>
            <a:off x="2798675" y="1356176"/>
            <a:ext cx="2770425" cy="2829724"/>
            <a:chOff x="2947775" y="1684176"/>
            <a:chExt cx="2770425" cy="2829724"/>
          </a:xfrm>
        </p:grpSpPr>
        <p:pic>
          <p:nvPicPr>
            <p:cNvPr id="286" name="Google Shape;286;p32"/>
            <p:cNvPicPr preferRelativeResize="0"/>
            <p:nvPr/>
          </p:nvPicPr>
          <p:blipFill>
            <a:blip r:embed="rId3">
              <a:alphaModFix/>
            </a:blip>
            <a:stretch>
              <a:fillRect/>
            </a:stretch>
          </p:blipFill>
          <p:spPr>
            <a:xfrm>
              <a:off x="2947775" y="2571750"/>
              <a:ext cx="2666075" cy="1942150"/>
            </a:xfrm>
            <a:prstGeom prst="rect">
              <a:avLst/>
            </a:prstGeom>
            <a:noFill/>
            <a:ln>
              <a:noFill/>
            </a:ln>
          </p:spPr>
        </p:pic>
        <p:pic>
          <p:nvPicPr>
            <p:cNvPr id="287" name="Google Shape;287;p32"/>
            <p:cNvPicPr preferRelativeResize="0"/>
            <p:nvPr/>
          </p:nvPicPr>
          <p:blipFill>
            <a:blip r:embed="rId4">
              <a:alphaModFix/>
            </a:blip>
            <a:stretch>
              <a:fillRect/>
            </a:stretch>
          </p:blipFill>
          <p:spPr>
            <a:xfrm>
              <a:off x="2947775" y="1684176"/>
              <a:ext cx="2770425" cy="887575"/>
            </a:xfrm>
            <a:prstGeom prst="rect">
              <a:avLst/>
            </a:prstGeom>
            <a:noFill/>
            <a:ln>
              <a:noFill/>
            </a:ln>
          </p:spPr>
        </p:pic>
      </p:grpSp>
      <p:pic>
        <p:nvPicPr>
          <p:cNvPr id="288" name="Google Shape;288;p32"/>
          <p:cNvPicPr preferRelativeResize="0"/>
          <p:nvPr/>
        </p:nvPicPr>
        <p:blipFill>
          <a:blip r:embed="rId5">
            <a:alphaModFix/>
          </a:blip>
          <a:stretch>
            <a:fillRect/>
          </a:stretch>
        </p:blipFill>
        <p:spPr>
          <a:xfrm>
            <a:off x="171425" y="1476200"/>
            <a:ext cx="2419705" cy="1792374"/>
          </a:xfrm>
          <a:prstGeom prst="rect">
            <a:avLst/>
          </a:prstGeom>
          <a:noFill/>
          <a:ln>
            <a:noFill/>
          </a:ln>
        </p:spPr>
      </p:pic>
      <p:sp>
        <p:nvSpPr>
          <p:cNvPr id="289" name="Google Shape;289;p32"/>
          <p:cNvSpPr txBox="1"/>
          <p:nvPr/>
        </p:nvSpPr>
        <p:spPr>
          <a:xfrm>
            <a:off x="141975" y="1356175"/>
            <a:ext cx="24786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latin typeface="Calibri"/>
                <a:ea typeface="Calibri"/>
                <a:cs typeface="Calibri"/>
                <a:sym typeface="Calibri"/>
              </a:rPr>
              <a:t>Graph Convolution Network</a:t>
            </a:r>
            <a:endParaRPr b="1">
              <a:solidFill>
                <a:schemeClr val="dk2"/>
              </a:solidFill>
              <a:latin typeface="Calibri"/>
              <a:ea typeface="Calibri"/>
              <a:cs typeface="Calibri"/>
              <a:sym typeface="Calibri"/>
            </a:endParaRPr>
          </a:p>
        </p:txBody>
      </p:sp>
      <p:grpSp>
        <p:nvGrpSpPr>
          <p:cNvPr id="290" name="Google Shape;290;p32"/>
          <p:cNvGrpSpPr/>
          <p:nvPr/>
        </p:nvGrpSpPr>
        <p:grpSpPr>
          <a:xfrm>
            <a:off x="171425" y="3268575"/>
            <a:ext cx="2478600" cy="1731299"/>
            <a:chOff x="194175" y="3325525"/>
            <a:chExt cx="2478600" cy="1731299"/>
          </a:xfrm>
        </p:grpSpPr>
        <p:pic>
          <p:nvPicPr>
            <p:cNvPr id="291" name="Google Shape;291;p32"/>
            <p:cNvPicPr preferRelativeResize="0"/>
            <p:nvPr/>
          </p:nvPicPr>
          <p:blipFill>
            <a:blip r:embed="rId6">
              <a:alphaModFix/>
            </a:blip>
            <a:stretch>
              <a:fillRect/>
            </a:stretch>
          </p:blipFill>
          <p:spPr>
            <a:xfrm>
              <a:off x="311725" y="3698575"/>
              <a:ext cx="1843119" cy="1358250"/>
            </a:xfrm>
            <a:prstGeom prst="rect">
              <a:avLst/>
            </a:prstGeom>
            <a:noFill/>
            <a:ln>
              <a:noFill/>
            </a:ln>
          </p:spPr>
        </p:pic>
        <p:sp>
          <p:nvSpPr>
            <p:cNvPr id="292" name="Google Shape;292;p32"/>
            <p:cNvSpPr txBox="1"/>
            <p:nvPr/>
          </p:nvSpPr>
          <p:spPr>
            <a:xfrm>
              <a:off x="194175" y="3325525"/>
              <a:ext cx="24786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latin typeface="Calibri"/>
                  <a:ea typeface="Calibri"/>
                  <a:cs typeface="Calibri"/>
                  <a:sym typeface="Calibri"/>
                </a:rPr>
                <a:t>Diffusion Models</a:t>
              </a:r>
              <a:endParaRPr b="1">
                <a:solidFill>
                  <a:schemeClr val="dk2"/>
                </a:solidFill>
                <a:latin typeface="Calibri"/>
                <a:ea typeface="Calibri"/>
                <a:cs typeface="Calibri"/>
                <a:sym typeface="Calibri"/>
              </a:endParaRPr>
            </a:p>
          </p:txBody>
        </p:sp>
      </p:grpSp>
      <p:grpSp>
        <p:nvGrpSpPr>
          <p:cNvPr id="293" name="Google Shape;293;p32"/>
          <p:cNvGrpSpPr/>
          <p:nvPr/>
        </p:nvGrpSpPr>
        <p:grpSpPr>
          <a:xfrm>
            <a:off x="5776650" y="1323625"/>
            <a:ext cx="2974300" cy="1633137"/>
            <a:chOff x="5840425" y="1457800"/>
            <a:chExt cx="2974300" cy="1633137"/>
          </a:xfrm>
        </p:grpSpPr>
        <p:pic>
          <p:nvPicPr>
            <p:cNvPr id="294" name="Google Shape;294;p32"/>
            <p:cNvPicPr preferRelativeResize="0"/>
            <p:nvPr/>
          </p:nvPicPr>
          <p:blipFill>
            <a:blip r:embed="rId7">
              <a:alphaModFix/>
            </a:blip>
            <a:stretch>
              <a:fillRect/>
            </a:stretch>
          </p:blipFill>
          <p:spPr>
            <a:xfrm>
              <a:off x="5840425" y="2052563"/>
              <a:ext cx="2974300" cy="1038375"/>
            </a:xfrm>
            <a:prstGeom prst="rect">
              <a:avLst/>
            </a:prstGeom>
            <a:noFill/>
            <a:ln>
              <a:noFill/>
            </a:ln>
          </p:spPr>
        </p:pic>
        <p:sp>
          <p:nvSpPr>
            <p:cNvPr id="295" name="Google Shape;295;p32"/>
            <p:cNvSpPr txBox="1"/>
            <p:nvPr/>
          </p:nvSpPr>
          <p:spPr>
            <a:xfrm>
              <a:off x="5840425" y="1457800"/>
              <a:ext cx="24786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latin typeface="Calibri"/>
                  <a:ea typeface="Calibri"/>
                  <a:cs typeface="Calibri"/>
                  <a:sym typeface="Calibri"/>
                </a:rPr>
                <a:t>Physics-Informed Neural Networks (PINNs)</a:t>
              </a:r>
              <a:endParaRPr b="1">
                <a:solidFill>
                  <a:schemeClr val="dk2"/>
                </a:solidFill>
                <a:latin typeface="Calibri"/>
                <a:ea typeface="Calibri"/>
                <a:cs typeface="Calibri"/>
                <a:sym typeface="Calibri"/>
              </a:endParaRPr>
            </a:p>
          </p:txBody>
        </p:sp>
      </p:grpSp>
      <p:grpSp>
        <p:nvGrpSpPr>
          <p:cNvPr id="296" name="Google Shape;296;p32"/>
          <p:cNvGrpSpPr/>
          <p:nvPr/>
        </p:nvGrpSpPr>
        <p:grpSpPr>
          <a:xfrm>
            <a:off x="5776650" y="3192975"/>
            <a:ext cx="3055675" cy="1732530"/>
            <a:chOff x="5776650" y="3192975"/>
            <a:chExt cx="3055675" cy="1732530"/>
          </a:xfrm>
        </p:grpSpPr>
        <p:pic>
          <p:nvPicPr>
            <p:cNvPr id="297" name="Google Shape;297;p32"/>
            <p:cNvPicPr preferRelativeResize="0"/>
            <p:nvPr/>
          </p:nvPicPr>
          <p:blipFill>
            <a:blip r:embed="rId8">
              <a:alphaModFix/>
            </a:blip>
            <a:stretch>
              <a:fillRect/>
            </a:stretch>
          </p:blipFill>
          <p:spPr>
            <a:xfrm>
              <a:off x="5776650" y="3342937"/>
              <a:ext cx="2770425" cy="1582568"/>
            </a:xfrm>
            <a:prstGeom prst="rect">
              <a:avLst/>
            </a:prstGeom>
            <a:noFill/>
            <a:ln>
              <a:noFill/>
            </a:ln>
          </p:spPr>
        </p:pic>
        <p:sp>
          <p:nvSpPr>
            <p:cNvPr id="298" name="Google Shape;298;p32"/>
            <p:cNvSpPr txBox="1"/>
            <p:nvPr/>
          </p:nvSpPr>
          <p:spPr>
            <a:xfrm>
              <a:off x="5858125" y="3192975"/>
              <a:ext cx="29742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latin typeface="Calibri"/>
                  <a:ea typeface="Calibri"/>
                  <a:cs typeface="Calibri"/>
                  <a:sym typeface="Calibri"/>
                </a:rPr>
                <a:t>Neural Implicit Representation (NIR)</a:t>
              </a:r>
              <a:endParaRPr b="1">
                <a:solidFill>
                  <a:schemeClr val="dk2"/>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ML.init() team</a:t>
            </a:r>
            <a:endParaRPr/>
          </a:p>
        </p:txBody>
      </p:sp>
      <p:sp>
        <p:nvSpPr>
          <p:cNvPr id="304" name="Google Shape;30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5" name="Google Shape;305;p33"/>
          <p:cNvSpPr txBox="1"/>
          <p:nvPr/>
        </p:nvSpPr>
        <p:spPr>
          <a:xfrm>
            <a:off x="369550" y="2687325"/>
            <a:ext cx="960000" cy="8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Calibri"/>
                <a:ea typeface="Calibri"/>
                <a:cs typeface="Calibri"/>
                <a:sym typeface="Calibri"/>
              </a:rPr>
              <a:t>Gonzalo Maso Talou</a:t>
            </a:r>
            <a:endParaRPr>
              <a:solidFill>
                <a:schemeClr val="dk2"/>
              </a:solidFill>
              <a:latin typeface="Calibri"/>
              <a:ea typeface="Calibri"/>
              <a:cs typeface="Calibri"/>
              <a:sym typeface="Calibri"/>
            </a:endParaRPr>
          </a:p>
        </p:txBody>
      </p:sp>
      <p:pic>
        <p:nvPicPr>
          <p:cNvPr id="306" name="Google Shape;306;p33"/>
          <p:cNvPicPr preferRelativeResize="0"/>
          <p:nvPr/>
        </p:nvPicPr>
        <p:blipFill>
          <a:blip r:embed="rId3">
            <a:alphaModFix/>
          </a:blip>
          <a:stretch>
            <a:fillRect/>
          </a:stretch>
        </p:blipFill>
        <p:spPr>
          <a:xfrm>
            <a:off x="1387281" y="1603162"/>
            <a:ext cx="1075556" cy="1075564"/>
          </a:xfrm>
          <a:prstGeom prst="rect">
            <a:avLst/>
          </a:prstGeom>
          <a:noFill/>
          <a:ln>
            <a:noFill/>
          </a:ln>
        </p:spPr>
      </p:pic>
      <p:pic>
        <p:nvPicPr>
          <p:cNvPr id="307" name="Google Shape;307;p33"/>
          <p:cNvPicPr preferRelativeResize="0"/>
          <p:nvPr/>
        </p:nvPicPr>
        <p:blipFill>
          <a:blip r:embed="rId4">
            <a:alphaModFix/>
          </a:blip>
          <a:stretch>
            <a:fillRect/>
          </a:stretch>
        </p:blipFill>
        <p:spPr>
          <a:xfrm>
            <a:off x="4513886" y="1603170"/>
            <a:ext cx="1075556" cy="1075564"/>
          </a:xfrm>
          <a:prstGeom prst="rect">
            <a:avLst/>
          </a:prstGeom>
          <a:noFill/>
          <a:ln>
            <a:noFill/>
          </a:ln>
        </p:spPr>
      </p:pic>
      <p:pic>
        <p:nvPicPr>
          <p:cNvPr id="308" name="Google Shape;308;p33"/>
          <p:cNvPicPr preferRelativeResize="0"/>
          <p:nvPr/>
        </p:nvPicPr>
        <p:blipFill>
          <a:blip r:embed="rId5">
            <a:alphaModFix/>
          </a:blip>
          <a:stretch>
            <a:fillRect/>
          </a:stretch>
        </p:blipFill>
        <p:spPr>
          <a:xfrm>
            <a:off x="6610714" y="1602195"/>
            <a:ext cx="1075556" cy="1075564"/>
          </a:xfrm>
          <a:prstGeom prst="rect">
            <a:avLst/>
          </a:prstGeom>
          <a:noFill/>
          <a:ln>
            <a:noFill/>
          </a:ln>
        </p:spPr>
      </p:pic>
      <p:pic>
        <p:nvPicPr>
          <p:cNvPr id="309" name="Google Shape;309;p33"/>
          <p:cNvPicPr preferRelativeResize="0"/>
          <p:nvPr/>
        </p:nvPicPr>
        <p:blipFill>
          <a:blip r:embed="rId6">
            <a:alphaModFix/>
          </a:blip>
          <a:stretch>
            <a:fillRect/>
          </a:stretch>
        </p:blipFill>
        <p:spPr>
          <a:xfrm>
            <a:off x="2462827" y="1603152"/>
            <a:ext cx="1075556" cy="1075564"/>
          </a:xfrm>
          <a:prstGeom prst="rect">
            <a:avLst/>
          </a:prstGeom>
          <a:noFill/>
          <a:ln>
            <a:noFill/>
          </a:ln>
        </p:spPr>
      </p:pic>
      <p:pic>
        <p:nvPicPr>
          <p:cNvPr id="310" name="Google Shape;310;p33"/>
          <p:cNvPicPr preferRelativeResize="0"/>
          <p:nvPr/>
        </p:nvPicPr>
        <p:blipFill>
          <a:blip r:embed="rId7">
            <a:alphaModFix/>
          </a:blip>
          <a:stretch>
            <a:fillRect/>
          </a:stretch>
        </p:blipFill>
        <p:spPr>
          <a:xfrm>
            <a:off x="311725" y="1603163"/>
            <a:ext cx="1075557" cy="1075563"/>
          </a:xfrm>
          <a:prstGeom prst="rect">
            <a:avLst/>
          </a:prstGeom>
          <a:noFill/>
          <a:ln>
            <a:noFill/>
          </a:ln>
        </p:spPr>
      </p:pic>
      <p:pic>
        <p:nvPicPr>
          <p:cNvPr id="311" name="Google Shape;311;p33"/>
          <p:cNvPicPr preferRelativeResize="0"/>
          <p:nvPr/>
        </p:nvPicPr>
        <p:blipFill rotWithShape="1">
          <a:blip r:embed="rId8">
            <a:alphaModFix/>
          </a:blip>
          <a:srcRect b="52327" l="20021" r="44736" t="11622"/>
          <a:stretch/>
        </p:blipFill>
        <p:spPr>
          <a:xfrm>
            <a:off x="7665169" y="1589869"/>
            <a:ext cx="1075556" cy="1100242"/>
          </a:xfrm>
          <a:prstGeom prst="rect">
            <a:avLst/>
          </a:prstGeom>
          <a:noFill/>
          <a:ln>
            <a:noFill/>
          </a:ln>
        </p:spPr>
      </p:pic>
      <p:pic>
        <p:nvPicPr>
          <p:cNvPr id="312" name="Google Shape;312;p33"/>
          <p:cNvPicPr preferRelativeResize="0"/>
          <p:nvPr/>
        </p:nvPicPr>
        <p:blipFill>
          <a:blip r:embed="rId9">
            <a:alphaModFix/>
          </a:blip>
          <a:stretch>
            <a:fillRect/>
          </a:stretch>
        </p:blipFill>
        <p:spPr>
          <a:xfrm>
            <a:off x="3502168" y="1603150"/>
            <a:ext cx="1075557" cy="1075588"/>
          </a:xfrm>
          <a:prstGeom prst="rect">
            <a:avLst/>
          </a:prstGeom>
          <a:noFill/>
          <a:ln>
            <a:noFill/>
          </a:ln>
        </p:spPr>
      </p:pic>
      <p:sp>
        <p:nvSpPr>
          <p:cNvPr id="313" name="Google Shape;313;p33"/>
          <p:cNvSpPr txBox="1"/>
          <p:nvPr/>
        </p:nvSpPr>
        <p:spPr>
          <a:xfrm>
            <a:off x="1451075" y="2687321"/>
            <a:ext cx="9600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2"/>
                </a:solidFill>
                <a:latin typeface="Calibri"/>
                <a:ea typeface="Calibri"/>
                <a:cs typeface="Calibri"/>
                <a:sym typeface="Calibri"/>
              </a:rPr>
              <a:t>Edward Ferdian</a:t>
            </a:r>
            <a:endParaRPr b="1">
              <a:solidFill>
                <a:schemeClr val="dk2"/>
              </a:solidFill>
              <a:latin typeface="Calibri"/>
              <a:ea typeface="Calibri"/>
              <a:cs typeface="Calibri"/>
              <a:sym typeface="Calibri"/>
            </a:endParaRPr>
          </a:p>
        </p:txBody>
      </p:sp>
      <p:sp>
        <p:nvSpPr>
          <p:cNvPr id="314" name="Google Shape;314;p33"/>
          <p:cNvSpPr txBox="1"/>
          <p:nvPr/>
        </p:nvSpPr>
        <p:spPr>
          <a:xfrm>
            <a:off x="2532600" y="2687319"/>
            <a:ext cx="960000" cy="8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Calibri"/>
                <a:ea typeface="Calibri"/>
                <a:cs typeface="Calibri"/>
                <a:sym typeface="Calibri"/>
              </a:rPr>
              <a:t>Alireza Farrokhi Nia</a:t>
            </a:r>
            <a:endParaRPr>
              <a:solidFill>
                <a:schemeClr val="dk2"/>
              </a:solidFill>
              <a:latin typeface="Calibri"/>
              <a:ea typeface="Calibri"/>
              <a:cs typeface="Calibri"/>
              <a:sym typeface="Calibri"/>
            </a:endParaRPr>
          </a:p>
        </p:txBody>
      </p:sp>
      <p:sp>
        <p:nvSpPr>
          <p:cNvPr id="315" name="Google Shape;315;p33"/>
          <p:cNvSpPr txBox="1"/>
          <p:nvPr/>
        </p:nvSpPr>
        <p:spPr>
          <a:xfrm>
            <a:off x="3614125" y="2687319"/>
            <a:ext cx="960000" cy="8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Calibri"/>
                <a:ea typeface="Calibri"/>
                <a:cs typeface="Calibri"/>
                <a:sym typeface="Calibri"/>
              </a:rPr>
              <a:t>Jiantao Shen</a:t>
            </a:r>
            <a:endParaRPr>
              <a:solidFill>
                <a:schemeClr val="dk2"/>
              </a:solidFill>
              <a:latin typeface="Calibri"/>
              <a:ea typeface="Calibri"/>
              <a:cs typeface="Calibri"/>
              <a:sym typeface="Calibri"/>
            </a:endParaRPr>
          </a:p>
        </p:txBody>
      </p:sp>
      <p:sp>
        <p:nvSpPr>
          <p:cNvPr id="316" name="Google Shape;316;p33"/>
          <p:cNvSpPr txBox="1"/>
          <p:nvPr/>
        </p:nvSpPr>
        <p:spPr>
          <a:xfrm>
            <a:off x="7745675" y="2670790"/>
            <a:ext cx="9600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Calibri"/>
                <a:ea typeface="Calibri"/>
                <a:cs typeface="Calibri"/>
                <a:sym typeface="Calibri"/>
              </a:rPr>
              <a:t>Mostafa Papen</a:t>
            </a:r>
            <a:endParaRPr>
              <a:solidFill>
                <a:schemeClr val="dk2"/>
              </a:solidFill>
              <a:latin typeface="Calibri"/>
              <a:ea typeface="Calibri"/>
              <a:cs typeface="Calibri"/>
              <a:sym typeface="Calibri"/>
            </a:endParaRPr>
          </a:p>
        </p:txBody>
      </p:sp>
      <p:sp>
        <p:nvSpPr>
          <p:cNvPr id="317" name="Google Shape;317;p33"/>
          <p:cNvSpPr txBox="1"/>
          <p:nvPr/>
        </p:nvSpPr>
        <p:spPr>
          <a:xfrm>
            <a:off x="5622575" y="2670790"/>
            <a:ext cx="9600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Calibri"/>
                <a:ea typeface="Calibri"/>
                <a:cs typeface="Calibri"/>
                <a:sym typeface="Calibri"/>
              </a:rPr>
              <a:t>Matthew French</a:t>
            </a:r>
            <a:endParaRPr>
              <a:solidFill>
                <a:schemeClr val="dk2"/>
              </a:solidFill>
              <a:latin typeface="Calibri"/>
              <a:ea typeface="Calibri"/>
              <a:cs typeface="Calibri"/>
              <a:sym typeface="Calibri"/>
            </a:endParaRPr>
          </a:p>
        </p:txBody>
      </p:sp>
      <p:sp>
        <p:nvSpPr>
          <p:cNvPr id="318" name="Google Shape;318;p33"/>
          <p:cNvSpPr txBox="1"/>
          <p:nvPr/>
        </p:nvSpPr>
        <p:spPr>
          <a:xfrm>
            <a:off x="4602713" y="2664615"/>
            <a:ext cx="9600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2"/>
                </a:solidFill>
                <a:latin typeface="Calibri"/>
                <a:ea typeface="Calibri"/>
                <a:cs typeface="Calibri"/>
                <a:sym typeface="Calibri"/>
              </a:rPr>
              <a:t>Mathilde Verlyck</a:t>
            </a:r>
            <a:endParaRPr b="1">
              <a:solidFill>
                <a:schemeClr val="dk2"/>
              </a:solidFill>
              <a:latin typeface="Calibri"/>
              <a:ea typeface="Calibri"/>
              <a:cs typeface="Calibri"/>
              <a:sym typeface="Calibri"/>
            </a:endParaRPr>
          </a:p>
        </p:txBody>
      </p:sp>
      <p:sp>
        <p:nvSpPr>
          <p:cNvPr id="319" name="Google Shape;319;p33"/>
          <p:cNvSpPr txBox="1"/>
          <p:nvPr/>
        </p:nvSpPr>
        <p:spPr>
          <a:xfrm>
            <a:off x="6651225" y="2670790"/>
            <a:ext cx="9600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2"/>
                </a:solidFill>
                <a:latin typeface="Calibri"/>
                <a:ea typeface="Calibri"/>
                <a:cs typeface="Calibri"/>
                <a:sym typeface="Calibri"/>
              </a:rPr>
              <a:t>Max </a:t>
            </a:r>
            <a:endParaRPr b="1">
              <a:solidFill>
                <a:schemeClr val="dk2"/>
              </a:solidFill>
              <a:latin typeface="Calibri"/>
              <a:ea typeface="Calibri"/>
              <a:cs typeface="Calibri"/>
              <a:sym typeface="Calibri"/>
            </a:endParaRPr>
          </a:p>
          <a:p>
            <a:pPr indent="0" lvl="0" marL="0" rtl="0" algn="ctr">
              <a:spcBef>
                <a:spcPts val="0"/>
              </a:spcBef>
              <a:spcAft>
                <a:spcPts val="0"/>
              </a:spcAft>
              <a:buNone/>
            </a:pPr>
            <a:r>
              <a:rPr b="1" lang="en-GB">
                <a:solidFill>
                  <a:schemeClr val="dk2"/>
                </a:solidFill>
                <a:latin typeface="Calibri"/>
                <a:ea typeface="Calibri"/>
                <a:cs typeface="Calibri"/>
                <a:sym typeface="Calibri"/>
              </a:rPr>
              <a:t>Dang Vu</a:t>
            </a:r>
            <a:endParaRPr b="1">
              <a:solidFill>
                <a:schemeClr val="dk2"/>
              </a:solidFill>
              <a:latin typeface="Calibri"/>
              <a:ea typeface="Calibri"/>
              <a:cs typeface="Calibri"/>
              <a:sym typeface="Calibri"/>
            </a:endParaRPr>
          </a:p>
        </p:txBody>
      </p:sp>
      <p:sp>
        <p:nvSpPr>
          <p:cNvPr id="320" name="Google Shape;320;p33"/>
          <p:cNvSpPr txBox="1"/>
          <p:nvPr/>
        </p:nvSpPr>
        <p:spPr>
          <a:xfrm>
            <a:off x="311725" y="3876425"/>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dk2"/>
                </a:solidFill>
                <a:latin typeface="Calibri"/>
                <a:ea typeface="Calibri"/>
                <a:cs typeface="Calibri"/>
                <a:sym typeface="Calibri"/>
              </a:rPr>
              <a:t>If you’re interested to </a:t>
            </a:r>
            <a:r>
              <a:rPr b="1" lang="en-GB" sz="1800">
                <a:solidFill>
                  <a:schemeClr val="dk2"/>
                </a:solidFill>
                <a:latin typeface="Calibri"/>
                <a:ea typeface="Calibri"/>
                <a:cs typeface="Calibri"/>
                <a:sym typeface="Calibri"/>
              </a:rPr>
              <a:t>use</a:t>
            </a:r>
            <a:r>
              <a:rPr b="1" lang="en-GB" sz="1800">
                <a:solidFill>
                  <a:schemeClr val="dk2"/>
                </a:solidFill>
                <a:latin typeface="Calibri"/>
                <a:ea typeface="Calibri"/>
                <a:cs typeface="Calibri"/>
                <a:sym typeface="Calibri"/>
              </a:rPr>
              <a:t> ML in your work, or are just curious: </a:t>
            </a:r>
            <a:endParaRPr b="1" sz="1800">
              <a:solidFill>
                <a:schemeClr val="dk2"/>
              </a:solidFill>
              <a:latin typeface="Calibri"/>
              <a:ea typeface="Calibri"/>
              <a:cs typeface="Calibri"/>
              <a:sym typeface="Calibri"/>
            </a:endParaRPr>
          </a:p>
          <a:p>
            <a:pPr indent="0" lvl="0" marL="0" rtl="0" algn="l">
              <a:spcBef>
                <a:spcPts val="0"/>
              </a:spcBef>
              <a:spcAft>
                <a:spcPts val="0"/>
              </a:spcAft>
              <a:buNone/>
            </a:pPr>
            <a:r>
              <a:rPr lang="en-GB" sz="1800">
                <a:solidFill>
                  <a:schemeClr val="dk2"/>
                </a:solidFill>
                <a:latin typeface="Calibri"/>
                <a:ea typeface="Calibri"/>
                <a:cs typeface="Calibri"/>
                <a:sym typeface="Calibri"/>
              </a:rPr>
              <a:t>feel free to reach out for a chat</a:t>
            </a:r>
            <a:r>
              <a:rPr lang="en-GB" sz="1800">
                <a:solidFill>
                  <a:schemeClr val="dk2"/>
                </a:solidFill>
                <a:latin typeface="Calibri"/>
                <a:ea typeface="Calibri"/>
                <a:cs typeface="Calibri"/>
                <a:sym typeface="Calibri"/>
              </a:rPr>
              <a:t>!</a:t>
            </a:r>
            <a:endParaRPr sz="1800">
              <a:latin typeface="Calibri"/>
              <a:ea typeface="Calibri"/>
              <a:cs typeface="Calibri"/>
              <a:sym typeface="Calibri"/>
            </a:endParaRPr>
          </a:p>
        </p:txBody>
      </p:sp>
      <p:pic>
        <p:nvPicPr>
          <p:cNvPr id="321" name="Google Shape;321;p33"/>
          <p:cNvPicPr preferRelativeResize="0"/>
          <p:nvPr/>
        </p:nvPicPr>
        <p:blipFill rotWithShape="1">
          <a:blip r:embed="rId10">
            <a:alphaModFix/>
          </a:blip>
          <a:srcRect b="47333" l="11830" r="46820" t="10166"/>
          <a:stretch/>
        </p:blipFill>
        <p:spPr>
          <a:xfrm>
            <a:off x="5545475" y="1603175"/>
            <a:ext cx="1075550" cy="107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What is PyTorch?</a:t>
            </a:r>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3" name="Google Shape;83;p15"/>
          <p:cNvSpPr txBox="1"/>
          <p:nvPr/>
        </p:nvSpPr>
        <p:spPr>
          <a:xfrm>
            <a:off x="311725" y="1644225"/>
            <a:ext cx="5609100" cy="266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Open-source deep learning library for Python</a:t>
            </a:r>
            <a:endParaRPr sz="1800">
              <a:solidFill>
                <a:schemeClr val="dk2"/>
              </a:solidFill>
              <a:latin typeface="Calibri"/>
              <a:ea typeface="Calibri"/>
              <a:cs typeface="Calibri"/>
              <a:sym typeface="Calibri"/>
            </a:endParaRPr>
          </a:p>
          <a:p>
            <a:pPr indent="-342900" lvl="0" marL="457200" rtl="0" algn="l">
              <a:spcBef>
                <a:spcPts val="100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Mainly used by data scientists for R&amp;D</a:t>
            </a:r>
            <a:endParaRPr sz="1800">
              <a:solidFill>
                <a:schemeClr val="dk2"/>
              </a:solidFill>
              <a:latin typeface="Calibri"/>
              <a:ea typeface="Calibri"/>
              <a:cs typeface="Calibri"/>
              <a:sym typeface="Calibri"/>
            </a:endParaRPr>
          </a:p>
          <a:p>
            <a:pPr indent="-342900" lvl="0" marL="457200" rtl="0" algn="l">
              <a:spcBef>
                <a:spcPts val="100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Tensor computation, great for GPU use</a:t>
            </a:r>
            <a:endParaRPr sz="1800">
              <a:solidFill>
                <a:schemeClr val="dk2"/>
              </a:solidFill>
              <a:latin typeface="Calibri"/>
              <a:ea typeface="Calibri"/>
              <a:cs typeface="Calibri"/>
              <a:sym typeface="Calibri"/>
            </a:endParaRPr>
          </a:p>
          <a:p>
            <a:pPr indent="-342900" lvl="0" marL="457200" rtl="0" algn="l">
              <a:spcBef>
                <a:spcPts val="1000"/>
              </a:spcBef>
              <a:spcAft>
                <a:spcPts val="1000"/>
              </a:spcAft>
              <a:buClr>
                <a:schemeClr val="dk2"/>
              </a:buClr>
              <a:buSzPts val="1800"/>
              <a:buFont typeface="Calibri"/>
              <a:buChar char="●"/>
            </a:pPr>
            <a:r>
              <a:rPr b="1" lang="en-GB" sz="1800">
                <a:solidFill>
                  <a:schemeClr val="dk2"/>
                </a:solidFill>
                <a:latin typeface="Calibri"/>
                <a:ea typeface="Calibri"/>
                <a:cs typeface="Calibri"/>
                <a:sym typeface="Calibri"/>
              </a:rPr>
              <a:t>Important modules:</a:t>
            </a:r>
            <a:r>
              <a:rPr lang="en-GB" sz="1800">
                <a:solidFill>
                  <a:schemeClr val="dk2"/>
                </a:solidFill>
                <a:latin typeface="Calibri"/>
                <a:ea typeface="Calibri"/>
                <a:cs typeface="Calibri"/>
                <a:sym typeface="Calibri"/>
              </a:rPr>
              <a:t> autograd, optim, nn</a:t>
            </a:r>
            <a:endParaRPr sz="1800">
              <a:solidFill>
                <a:schemeClr val="dk2"/>
              </a:solidFill>
              <a:latin typeface="Calibri"/>
              <a:ea typeface="Calibri"/>
              <a:cs typeface="Calibri"/>
              <a:sym typeface="Calibri"/>
            </a:endParaRPr>
          </a:p>
        </p:txBody>
      </p:sp>
      <p:pic>
        <p:nvPicPr>
          <p:cNvPr id="84" name="Google Shape;84;p15"/>
          <p:cNvPicPr preferRelativeResize="0"/>
          <p:nvPr/>
        </p:nvPicPr>
        <p:blipFill>
          <a:blip r:embed="rId3">
            <a:alphaModFix/>
          </a:blip>
          <a:stretch>
            <a:fillRect/>
          </a:stretch>
        </p:blipFill>
        <p:spPr>
          <a:xfrm>
            <a:off x="5576131" y="1582288"/>
            <a:ext cx="3256194" cy="27917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How does it compare with TensorFlow?</a:t>
            </a:r>
            <a:endParaRPr/>
          </a:p>
        </p:txBody>
      </p:sp>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91" name="Google Shape;91;p16"/>
          <p:cNvGraphicFramePr/>
          <p:nvPr/>
        </p:nvGraphicFramePr>
        <p:xfrm>
          <a:off x="311725" y="1635813"/>
          <a:ext cx="3000000" cy="3000000"/>
        </p:xfrm>
        <a:graphic>
          <a:graphicData uri="http://schemas.openxmlformats.org/drawingml/2006/table">
            <a:tbl>
              <a:tblPr>
                <a:noFill/>
                <a:tableStyleId>{F763A812-6822-41E8-953F-C569B559E3A0}</a:tableStyleId>
              </a:tblPr>
              <a:tblGrid>
                <a:gridCol w="4260275"/>
                <a:gridCol w="4260325"/>
              </a:tblGrid>
              <a:tr h="364550">
                <a:tc>
                  <a:txBody>
                    <a:bodyPr/>
                    <a:lstStyle/>
                    <a:p>
                      <a:pPr indent="0" lvl="0" marL="0" rtl="0" algn="ctr">
                        <a:spcBef>
                          <a:spcPts val="0"/>
                        </a:spcBef>
                        <a:spcAft>
                          <a:spcPts val="0"/>
                        </a:spcAft>
                        <a:buNone/>
                      </a:pPr>
                      <a:r>
                        <a:rPr b="1" lang="en-GB" sz="2200">
                          <a:solidFill>
                            <a:srgbClr val="666666"/>
                          </a:solidFill>
                          <a:latin typeface="Calibri"/>
                          <a:ea typeface="Calibri"/>
                          <a:cs typeface="Calibri"/>
                          <a:sym typeface="Calibri"/>
                        </a:rPr>
                        <a:t>PyTorch</a:t>
                      </a:r>
                      <a:endParaRPr b="1" sz="2200">
                        <a:solidFill>
                          <a:srgbClr val="666666"/>
                        </a:solidFill>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GB" sz="2200">
                          <a:solidFill>
                            <a:srgbClr val="666666"/>
                          </a:solidFill>
                          <a:latin typeface="Calibri"/>
                          <a:ea typeface="Calibri"/>
                          <a:cs typeface="Calibri"/>
                          <a:sym typeface="Calibri"/>
                        </a:rPr>
                        <a:t>TensorFlow</a:t>
                      </a:r>
                      <a:endParaRPr b="1" sz="2200">
                        <a:solidFill>
                          <a:srgbClr val="666666"/>
                        </a:solidFill>
                        <a:latin typeface="Calibri"/>
                        <a:ea typeface="Calibri"/>
                        <a:cs typeface="Calibri"/>
                        <a:sym typeface="Calibri"/>
                      </a:endParaRPr>
                    </a:p>
                  </a:txBody>
                  <a:tcPr marT="91425" marB="91425" marR="91425" marL="91425"/>
                </a:tc>
              </a:tr>
              <a:tr h="1730900">
                <a:tc>
                  <a:txBody>
                    <a:bodyPr/>
                    <a:lstStyle/>
                    <a:p>
                      <a:pPr indent="-342900" lvl="0" marL="457200" rtl="0" algn="l">
                        <a:spcBef>
                          <a:spcPts val="0"/>
                        </a:spcBef>
                        <a:spcAft>
                          <a:spcPts val="0"/>
                        </a:spcAft>
                        <a:buClr>
                          <a:srgbClr val="666666"/>
                        </a:buClr>
                        <a:buSzPts val="1800"/>
                        <a:buFont typeface="Calibri"/>
                        <a:buChar char="●"/>
                      </a:pPr>
                      <a:r>
                        <a:rPr b="1" lang="en-GB" sz="1800">
                          <a:solidFill>
                            <a:srgbClr val="666666"/>
                          </a:solidFill>
                          <a:latin typeface="Calibri"/>
                          <a:ea typeface="Calibri"/>
                          <a:cs typeface="Calibri"/>
                          <a:sym typeface="Calibri"/>
                        </a:rPr>
                        <a:t>Pythonic implementation</a:t>
                      </a:r>
                      <a:r>
                        <a:rPr lang="en-GB" sz="1800">
                          <a:solidFill>
                            <a:srgbClr val="666666"/>
                          </a:solidFill>
                          <a:latin typeface="Calibri"/>
                          <a:ea typeface="Calibri"/>
                          <a:cs typeface="Calibri"/>
                          <a:sym typeface="Calibri"/>
                        </a:rPr>
                        <a:t>; APIs easier to write, understand and debug</a:t>
                      </a:r>
                      <a:endParaRPr sz="1800">
                        <a:solidFill>
                          <a:srgbClr val="666666"/>
                        </a:solidFill>
                        <a:latin typeface="Calibri"/>
                        <a:ea typeface="Calibri"/>
                        <a:cs typeface="Calibri"/>
                        <a:sym typeface="Calibri"/>
                      </a:endParaRPr>
                    </a:p>
                    <a:p>
                      <a:pPr indent="-342900" lvl="0" marL="457200" rtl="0" algn="l">
                        <a:spcBef>
                          <a:spcPts val="1000"/>
                        </a:spcBef>
                        <a:spcAft>
                          <a:spcPts val="0"/>
                        </a:spcAft>
                        <a:buClr>
                          <a:srgbClr val="666666"/>
                        </a:buClr>
                        <a:buSzPts val="1800"/>
                        <a:buFont typeface="Calibri"/>
                        <a:buChar char="●"/>
                      </a:pPr>
                      <a:r>
                        <a:rPr b="1" lang="en-GB" sz="1800">
                          <a:solidFill>
                            <a:srgbClr val="666666"/>
                          </a:solidFill>
                          <a:latin typeface="Calibri"/>
                          <a:ea typeface="Calibri"/>
                          <a:cs typeface="Calibri"/>
                          <a:sym typeface="Calibri"/>
                        </a:rPr>
                        <a:t>Flexible</a:t>
                      </a:r>
                      <a:r>
                        <a:rPr lang="en-GB" sz="1800">
                          <a:solidFill>
                            <a:srgbClr val="666666"/>
                          </a:solidFill>
                          <a:latin typeface="Calibri"/>
                          <a:ea typeface="Calibri"/>
                          <a:cs typeface="Calibri"/>
                          <a:sym typeface="Calibri"/>
                        </a:rPr>
                        <a:t> for experimentation, prototyping and data visualisation</a:t>
                      </a:r>
                      <a:endParaRPr sz="1800">
                        <a:solidFill>
                          <a:srgbClr val="666666"/>
                        </a:solidFill>
                        <a:latin typeface="Calibri"/>
                        <a:ea typeface="Calibri"/>
                        <a:cs typeface="Calibri"/>
                        <a:sym typeface="Calibri"/>
                      </a:endParaRPr>
                    </a:p>
                    <a:p>
                      <a:pPr indent="-342900" lvl="0" marL="457200" rtl="0" algn="l">
                        <a:spcBef>
                          <a:spcPts val="1000"/>
                        </a:spcBef>
                        <a:spcAft>
                          <a:spcPts val="1000"/>
                        </a:spcAft>
                        <a:buClr>
                          <a:srgbClr val="666666"/>
                        </a:buClr>
                        <a:buSzPts val="1800"/>
                        <a:buFont typeface="Calibri"/>
                        <a:buChar char="●"/>
                      </a:pPr>
                      <a:r>
                        <a:rPr b="1" lang="en-GB" sz="1800">
                          <a:solidFill>
                            <a:schemeClr val="dk2"/>
                          </a:solidFill>
                          <a:latin typeface="Calibri"/>
                          <a:ea typeface="Calibri"/>
                          <a:cs typeface="Calibri"/>
                          <a:sym typeface="Calibri"/>
                        </a:rPr>
                        <a:t>Rapidly expanding</a:t>
                      </a:r>
                      <a:r>
                        <a:rPr lang="en-GB" sz="1800">
                          <a:solidFill>
                            <a:schemeClr val="dk2"/>
                          </a:solidFill>
                          <a:latin typeface="Calibri"/>
                          <a:ea typeface="Calibri"/>
                          <a:cs typeface="Calibri"/>
                          <a:sym typeface="Calibri"/>
                        </a:rPr>
                        <a:t> community</a:t>
                      </a:r>
                      <a:endParaRPr sz="1800">
                        <a:solidFill>
                          <a:srgbClr val="666666"/>
                        </a:solidFill>
                        <a:latin typeface="Calibri"/>
                        <a:ea typeface="Calibri"/>
                        <a:cs typeface="Calibri"/>
                        <a:sym typeface="Calibri"/>
                      </a:endParaRPr>
                    </a:p>
                  </a:txBody>
                  <a:tcPr marT="91425" marB="91425" marR="91425" marL="91425"/>
                </a:tc>
                <a:tc>
                  <a:txBody>
                    <a:bodyPr/>
                    <a:lstStyle/>
                    <a:p>
                      <a:pPr indent="-342900" lvl="0" marL="457200" rtl="0" algn="l">
                        <a:spcBef>
                          <a:spcPts val="0"/>
                        </a:spcBef>
                        <a:spcAft>
                          <a:spcPts val="0"/>
                        </a:spcAft>
                        <a:buClr>
                          <a:srgbClr val="666666"/>
                        </a:buClr>
                        <a:buSzPts val="1800"/>
                        <a:buFont typeface="Calibri"/>
                        <a:buChar char="●"/>
                      </a:pPr>
                      <a:r>
                        <a:rPr b="1" lang="en-GB" sz="1800">
                          <a:solidFill>
                            <a:srgbClr val="666666"/>
                          </a:solidFill>
                          <a:latin typeface="Calibri"/>
                          <a:ea typeface="Calibri"/>
                          <a:cs typeface="Calibri"/>
                          <a:sym typeface="Calibri"/>
                        </a:rPr>
                        <a:t>Mature, extensive</a:t>
                      </a:r>
                      <a:r>
                        <a:rPr lang="en-GB" sz="1800">
                          <a:solidFill>
                            <a:srgbClr val="666666"/>
                          </a:solidFill>
                          <a:latin typeface="Calibri"/>
                          <a:ea typeface="Calibri"/>
                          <a:cs typeface="Calibri"/>
                          <a:sym typeface="Calibri"/>
                        </a:rPr>
                        <a:t> documentation with a large, established community</a:t>
                      </a:r>
                      <a:endParaRPr sz="1800">
                        <a:solidFill>
                          <a:srgbClr val="666666"/>
                        </a:solidFill>
                        <a:latin typeface="Calibri"/>
                        <a:ea typeface="Calibri"/>
                        <a:cs typeface="Calibri"/>
                        <a:sym typeface="Calibri"/>
                      </a:endParaRPr>
                    </a:p>
                    <a:p>
                      <a:pPr indent="-342900" lvl="0" marL="457200" rtl="0" algn="l">
                        <a:spcBef>
                          <a:spcPts val="1000"/>
                        </a:spcBef>
                        <a:spcAft>
                          <a:spcPts val="0"/>
                        </a:spcAft>
                        <a:buClr>
                          <a:srgbClr val="666666"/>
                        </a:buClr>
                        <a:buSzPts val="1800"/>
                        <a:buFont typeface="Calibri"/>
                        <a:buChar char="●"/>
                      </a:pPr>
                      <a:r>
                        <a:rPr lang="en-GB" sz="1800">
                          <a:solidFill>
                            <a:srgbClr val="666666"/>
                          </a:solidFill>
                          <a:latin typeface="Calibri"/>
                          <a:ea typeface="Calibri"/>
                          <a:cs typeface="Calibri"/>
                          <a:sym typeface="Calibri"/>
                        </a:rPr>
                        <a:t>Optimised for </a:t>
                      </a:r>
                      <a:r>
                        <a:rPr b="1" lang="en-GB" sz="1800">
                          <a:solidFill>
                            <a:srgbClr val="666666"/>
                          </a:solidFill>
                          <a:latin typeface="Calibri"/>
                          <a:ea typeface="Calibri"/>
                          <a:cs typeface="Calibri"/>
                          <a:sym typeface="Calibri"/>
                        </a:rPr>
                        <a:t>production deployment</a:t>
                      </a:r>
                      <a:endParaRPr b="1" sz="1800">
                        <a:solidFill>
                          <a:srgbClr val="666666"/>
                        </a:solidFill>
                        <a:latin typeface="Calibri"/>
                        <a:ea typeface="Calibri"/>
                        <a:cs typeface="Calibri"/>
                        <a:sym typeface="Calibri"/>
                      </a:endParaRPr>
                    </a:p>
                    <a:p>
                      <a:pPr indent="-342900" lvl="0" marL="457200" rtl="0" algn="l">
                        <a:spcBef>
                          <a:spcPts val="1000"/>
                        </a:spcBef>
                        <a:spcAft>
                          <a:spcPts val="1000"/>
                        </a:spcAft>
                        <a:buClr>
                          <a:srgbClr val="666666"/>
                        </a:buClr>
                        <a:buSzPts val="1800"/>
                        <a:buFont typeface="Calibri"/>
                        <a:buChar char="●"/>
                      </a:pPr>
                      <a:r>
                        <a:rPr lang="en-GB" sz="1800">
                          <a:solidFill>
                            <a:srgbClr val="666666"/>
                          </a:solidFill>
                          <a:latin typeface="Calibri"/>
                          <a:ea typeface="Calibri"/>
                          <a:cs typeface="Calibri"/>
                          <a:sym typeface="Calibri"/>
                        </a:rPr>
                        <a:t>Compatible with </a:t>
                      </a:r>
                      <a:r>
                        <a:rPr b="1" lang="en-GB" sz="1800">
                          <a:solidFill>
                            <a:srgbClr val="666666"/>
                          </a:solidFill>
                          <a:latin typeface="Calibri"/>
                          <a:ea typeface="Calibri"/>
                          <a:cs typeface="Calibri"/>
                          <a:sym typeface="Calibri"/>
                        </a:rPr>
                        <a:t>existing</a:t>
                      </a:r>
                      <a:r>
                        <a:rPr lang="en-GB" sz="1800">
                          <a:solidFill>
                            <a:srgbClr val="666666"/>
                          </a:solidFill>
                          <a:latin typeface="Calibri"/>
                          <a:ea typeface="Calibri"/>
                          <a:cs typeface="Calibri"/>
                          <a:sym typeface="Calibri"/>
                        </a:rPr>
                        <a:t> frameworks and industry standards</a:t>
                      </a:r>
                      <a:endParaRPr sz="1800">
                        <a:solidFill>
                          <a:srgbClr val="666666"/>
                        </a:solidFill>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7"/>
          <p:cNvPicPr preferRelativeResize="0"/>
          <p:nvPr/>
        </p:nvPicPr>
        <p:blipFill rotWithShape="1">
          <a:blip r:embed="rId4">
            <a:alphaModFix/>
          </a:blip>
          <a:srcRect b="20090" l="15452" r="15223" t="19339"/>
          <a:stretch/>
        </p:blipFill>
        <p:spPr>
          <a:xfrm>
            <a:off x="6523375" y="3765772"/>
            <a:ext cx="2273400" cy="1289952"/>
          </a:xfrm>
          <a:prstGeom prst="rect">
            <a:avLst/>
          </a:prstGeom>
          <a:noFill/>
          <a:ln>
            <a:noFill/>
          </a:ln>
        </p:spPr>
      </p:pic>
      <p:sp>
        <p:nvSpPr>
          <p:cNvPr id="97" name="Google Shape;97;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AI research project workflow</a:t>
            </a:r>
            <a:endParaRPr/>
          </a:p>
        </p:txBody>
      </p:sp>
      <p:sp>
        <p:nvSpPr>
          <p:cNvPr id="98" name="Google Shape;9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9" name="Google Shape;99;p17"/>
          <p:cNvSpPr/>
          <p:nvPr/>
        </p:nvSpPr>
        <p:spPr>
          <a:xfrm>
            <a:off x="379975" y="1582500"/>
            <a:ext cx="2108100" cy="783900"/>
          </a:xfrm>
          <a:prstGeom prst="roundRect">
            <a:avLst>
              <a:gd fmla="val 16667" name="adj"/>
            </a:avLst>
          </a:prstGeom>
          <a:solidFill>
            <a:schemeClr val="accent5"/>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Calibri"/>
                <a:ea typeface="Calibri"/>
                <a:cs typeface="Calibri"/>
                <a:sym typeface="Calibri"/>
              </a:rPr>
              <a:t>1. Pre-process &amp; partition</a:t>
            </a:r>
            <a:r>
              <a:rPr lang="en-GB" sz="2000">
                <a:solidFill>
                  <a:srgbClr val="FFFFFF"/>
                </a:solidFill>
                <a:latin typeface="Calibri"/>
                <a:ea typeface="Calibri"/>
                <a:cs typeface="Calibri"/>
                <a:sym typeface="Calibri"/>
              </a:rPr>
              <a:t> </a:t>
            </a:r>
            <a:r>
              <a:rPr b="1" lang="en-GB" sz="2000">
                <a:solidFill>
                  <a:srgbClr val="FFFFFF"/>
                </a:solidFill>
                <a:latin typeface="Calibri"/>
                <a:ea typeface="Calibri"/>
                <a:cs typeface="Calibri"/>
                <a:sym typeface="Calibri"/>
              </a:rPr>
              <a:t>data</a:t>
            </a:r>
            <a:r>
              <a:rPr lang="en-GB" sz="2000">
                <a:solidFill>
                  <a:srgbClr val="FFFFFF"/>
                </a:solidFill>
                <a:latin typeface="Calibri"/>
                <a:ea typeface="Calibri"/>
                <a:cs typeface="Calibri"/>
                <a:sym typeface="Calibri"/>
              </a:rPr>
              <a:t> </a:t>
            </a:r>
            <a:endParaRPr sz="2000">
              <a:solidFill>
                <a:srgbClr val="FFFFFF"/>
              </a:solidFill>
              <a:latin typeface="Calibri"/>
              <a:ea typeface="Calibri"/>
              <a:cs typeface="Calibri"/>
              <a:sym typeface="Calibri"/>
            </a:endParaRPr>
          </a:p>
        </p:txBody>
      </p:sp>
      <p:sp>
        <p:nvSpPr>
          <p:cNvPr id="100" name="Google Shape;100;p17"/>
          <p:cNvSpPr/>
          <p:nvPr/>
        </p:nvSpPr>
        <p:spPr>
          <a:xfrm>
            <a:off x="3046075" y="1582500"/>
            <a:ext cx="2273400" cy="801300"/>
          </a:xfrm>
          <a:prstGeom prst="roundRect">
            <a:avLst>
              <a:gd fmla="val 16667" name="adj"/>
            </a:avLst>
          </a:prstGeom>
          <a:solidFill>
            <a:schemeClr val="accent5"/>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Calibri"/>
                <a:ea typeface="Calibri"/>
                <a:cs typeface="Calibri"/>
                <a:sym typeface="Calibri"/>
              </a:rPr>
              <a:t>2. Create or use an existing ML </a:t>
            </a:r>
            <a:r>
              <a:rPr b="1" lang="en-GB" sz="2000">
                <a:solidFill>
                  <a:srgbClr val="FFFFFF"/>
                </a:solidFill>
                <a:latin typeface="Calibri"/>
                <a:ea typeface="Calibri"/>
                <a:cs typeface="Calibri"/>
                <a:sym typeface="Calibri"/>
              </a:rPr>
              <a:t>model</a:t>
            </a:r>
            <a:endParaRPr b="1" sz="2000">
              <a:solidFill>
                <a:srgbClr val="FFFFFF"/>
              </a:solidFill>
              <a:latin typeface="Calibri"/>
              <a:ea typeface="Calibri"/>
              <a:cs typeface="Calibri"/>
              <a:sym typeface="Calibri"/>
            </a:endParaRPr>
          </a:p>
        </p:txBody>
      </p:sp>
      <p:sp>
        <p:nvSpPr>
          <p:cNvPr id="101" name="Google Shape;101;p17"/>
          <p:cNvSpPr/>
          <p:nvPr/>
        </p:nvSpPr>
        <p:spPr>
          <a:xfrm>
            <a:off x="5877350" y="1582500"/>
            <a:ext cx="2747400" cy="801300"/>
          </a:xfrm>
          <a:prstGeom prst="roundRect">
            <a:avLst>
              <a:gd fmla="val 16667" name="adj"/>
            </a:avLst>
          </a:prstGeom>
          <a:solidFill>
            <a:schemeClr val="accent5"/>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Calibri"/>
                <a:ea typeface="Calibri"/>
                <a:cs typeface="Calibri"/>
                <a:sym typeface="Calibri"/>
              </a:rPr>
              <a:t>3. Select </a:t>
            </a:r>
            <a:r>
              <a:rPr b="1" lang="en-GB" sz="2000">
                <a:solidFill>
                  <a:srgbClr val="FFFFFF"/>
                </a:solidFill>
                <a:latin typeface="Calibri"/>
                <a:ea typeface="Calibri"/>
                <a:cs typeface="Calibri"/>
                <a:sym typeface="Calibri"/>
              </a:rPr>
              <a:t>loss function</a:t>
            </a:r>
            <a:r>
              <a:rPr lang="en-GB" sz="2000">
                <a:solidFill>
                  <a:srgbClr val="FFFFFF"/>
                </a:solidFill>
                <a:latin typeface="Calibri"/>
                <a:ea typeface="Calibri"/>
                <a:cs typeface="Calibri"/>
                <a:sym typeface="Calibri"/>
              </a:rPr>
              <a:t> to compute error</a:t>
            </a:r>
            <a:endParaRPr sz="2000">
              <a:solidFill>
                <a:srgbClr val="FFFFFF"/>
              </a:solidFill>
              <a:latin typeface="Calibri"/>
              <a:ea typeface="Calibri"/>
              <a:cs typeface="Calibri"/>
              <a:sym typeface="Calibri"/>
            </a:endParaRPr>
          </a:p>
        </p:txBody>
      </p:sp>
      <p:sp>
        <p:nvSpPr>
          <p:cNvPr id="102" name="Google Shape;102;p17"/>
          <p:cNvSpPr/>
          <p:nvPr/>
        </p:nvSpPr>
        <p:spPr>
          <a:xfrm>
            <a:off x="5877500" y="2859076"/>
            <a:ext cx="2747400" cy="801300"/>
          </a:xfrm>
          <a:prstGeom prst="roundRect">
            <a:avLst>
              <a:gd fmla="val 16667" name="adj"/>
            </a:avLst>
          </a:prstGeom>
          <a:solidFill>
            <a:schemeClr val="accent5"/>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Calibri"/>
                <a:ea typeface="Calibri"/>
                <a:cs typeface="Calibri"/>
                <a:sym typeface="Calibri"/>
              </a:rPr>
              <a:t>4. Select </a:t>
            </a:r>
            <a:r>
              <a:rPr b="1" lang="en-GB" sz="2000">
                <a:solidFill>
                  <a:srgbClr val="FFFFFF"/>
                </a:solidFill>
                <a:latin typeface="Calibri"/>
                <a:ea typeface="Calibri"/>
                <a:cs typeface="Calibri"/>
                <a:sym typeface="Calibri"/>
              </a:rPr>
              <a:t>optimizer</a:t>
            </a:r>
            <a:r>
              <a:rPr lang="en-GB" sz="2000">
                <a:solidFill>
                  <a:srgbClr val="FFFFFF"/>
                </a:solidFill>
                <a:latin typeface="Calibri"/>
                <a:ea typeface="Calibri"/>
                <a:cs typeface="Calibri"/>
                <a:sym typeface="Calibri"/>
              </a:rPr>
              <a:t> to improve model learning </a:t>
            </a:r>
            <a:endParaRPr sz="2000">
              <a:solidFill>
                <a:srgbClr val="FFFFFF"/>
              </a:solidFill>
              <a:latin typeface="Calibri"/>
              <a:ea typeface="Calibri"/>
              <a:cs typeface="Calibri"/>
              <a:sym typeface="Calibri"/>
            </a:endParaRPr>
          </a:p>
        </p:txBody>
      </p:sp>
      <p:sp>
        <p:nvSpPr>
          <p:cNvPr id="103" name="Google Shape;103;p17"/>
          <p:cNvSpPr/>
          <p:nvPr/>
        </p:nvSpPr>
        <p:spPr>
          <a:xfrm>
            <a:off x="3004025" y="2876400"/>
            <a:ext cx="2315400" cy="783900"/>
          </a:xfrm>
          <a:prstGeom prst="roundRect">
            <a:avLst>
              <a:gd fmla="val 16667" name="adj"/>
            </a:avLst>
          </a:prstGeom>
          <a:solidFill>
            <a:schemeClr val="accent5"/>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Calibri"/>
                <a:ea typeface="Calibri"/>
                <a:cs typeface="Calibri"/>
                <a:sym typeface="Calibri"/>
              </a:rPr>
              <a:t>5. </a:t>
            </a:r>
            <a:r>
              <a:rPr b="1" lang="en-GB" sz="2000">
                <a:solidFill>
                  <a:srgbClr val="FFFFFF"/>
                </a:solidFill>
                <a:latin typeface="Calibri"/>
                <a:ea typeface="Calibri"/>
                <a:cs typeface="Calibri"/>
                <a:sym typeface="Calibri"/>
              </a:rPr>
              <a:t>Train</a:t>
            </a:r>
            <a:r>
              <a:rPr lang="en-GB" sz="2000">
                <a:solidFill>
                  <a:srgbClr val="FFFFFF"/>
                </a:solidFill>
                <a:latin typeface="Calibri"/>
                <a:ea typeface="Calibri"/>
                <a:cs typeface="Calibri"/>
                <a:sym typeface="Calibri"/>
              </a:rPr>
              <a:t> ML model </a:t>
            </a:r>
            <a:endParaRPr sz="2000">
              <a:solidFill>
                <a:srgbClr val="FFFFFF"/>
              </a:solidFill>
              <a:latin typeface="Calibri"/>
              <a:ea typeface="Calibri"/>
              <a:cs typeface="Calibri"/>
              <a:sym typeface="Calibri"/>
            </a:endParaRPr>
          </a:p>
        </p:txBody>
      </p:sp>
      <p:sp>
        <p:nvSpPr>
          <p:cNvPr id="104" name="Google Shape;104;p17"/>
          <p:cNvSpPr/>
          <p:nvPr/>
        </p:nvSpPr>
        <p:spPr>
          <a:xfrm>
            <a:off x="379975" y="2876400"/>
            <a:ext cx="2108100" cy="783900"/>
          </a:xfrm>
          <a:prstGeom prst="roundRect">
            <a:avLst>
              <a:gd fmla="val 16667" name="adj"/>
            </a:avLst>
          </a:prstGeom>
          <a:solidFill>
            <a:schemeClr val="accent5"/>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Calibri"/>
                <a:ea typeface="Calibri"/>
                <a:cs typeface="Calibri"/>
                <a:sym typeface="Calibri"/>
              </a:rPr>
              <a:t>6. Make model </a:t>
            </a:r>
            <a:r>
              <a:rPr b="1" lang="en-GB" sz="2000">
                <a:solidFill>
                  <a:srgbClr val="FFFFFF"/>
                </a:solidFill>
                <a:latin typeface="Calibri"/>
                <a:ea typeface="Calibri"/>
                <a:cs typeface="Calibri"/>
                <a:sym typeface="Calibri"/>
              </a:rPr>
              <a:t>inferences</a:t>
            </a:r>
            <a:r>
              <a:rPr lang="en-GB" sz="2000">
                <a:solidFill>
                  <a:srgbClr val="FFFFFF"/>
                </a:solidFill>
                <a:latin typeface="Calibri"/>
                <a:ea typeface="Calibri"/>
                <a:cs typeface="Calibri"/>
                <a:sym typeface="Calibri"/>
              </a:rPr>
              <a:t> </a:t>
            </a:r>
            <a:endParaRPr sz="2000">
              <a:solidFill>
                <a:srgbClr val="FFFFFF"/>
              </a:solidFill>
              <a:latin typeface="Calibri"/>
              <a:ea typeface="Calibri"/>
              <a:cs typeface="Calibri"/>
              <a:sym typeface="Calibri"/>
            </a:endParaRPr>
          </a:p>
        </p:txBody>
      </p:sp>
      <p:cxnSp>
        <p:nvCxnSpPr>
          <p:cNvPr id="105" name="Google Shape;105;p17"/>
          <p:cNvCxnSpPr>
            <a:stCxn id="99" idx="3"/>
            <a:endCxn id="100" idx="1"/>
          </p:cNvCxnSpPr>
          <p:nvPr/>
        </p:nvCxnSpPr>
        <p:spPr>
          <a:xfrm>
            <a:off x="2488075" y="1974450"/>
            <a:ext cx="558000" cy="8700"/>
          </a:xfrm>
          <a:prstGeom prst="straightConnector1">
            <a:avLst/>
          </a:prstGeom>
          <a:noFill/>
          <a:ln cap="flat" cmpd="sng" w="19050">
            <a:solidFill>
              <a:srgbClr val="31394D"/>
            </a:solidFill>
            <a:prstDash val="solid"/>
            <a:round/>
            <a:headEnd len="med" w="med" type="none"/>
            <a:tailEnd len="med" w="med" type="triangle"/>
          </a:ln>
        </p:spPr>
      </p:cxnSp>
      <p:cxnSp>
        <p:nvCxnSpPr>
          <p:cNvPr id="106" name="Google Shape;106;p17"/>
          <p:cNvCxnSpPr>
            <a:stCxn id="100" idx="3"/>
            <a:endCxn id="101" idx="1"/>
          </p:cNvCxnSpPr>
          <p:nvPr/>
        </p:nvCxnSpPr>
        <p:spPr>
          <a:xfrm>
            <a:off x="5319475" y="1983150"/>
            <a:ext cx="558000" cy="0"/>
          </a:xfrm>
          <a:prstGeom prst="straightConnector1">
            <a:avLst/>
          </a:prstGeom>
          <a:noFill/>
          <a:ln cap="flat" cmpd="sng" w="19050">
            <a:solidFill>
              <a:srgbClr val="31394D"/>
            </a:solidFill>
            <a:prstDash val="solid"/>
            <a:round/>
            <a:headEnd len="med" w="med" type="none"/>
            <a:tailEnd len="med" w="med" type="triangle"/>
          </a:ln>
        </p:spPr>
      </p:cxnSp>
      <p:cxnSp>
        <p:nvCxnSpPr>
          <p:cNvPr id="107" name="Google Shape;107;p17"/>
          <p:cNvCxnSpPr>
            <a:stCxn id="101" idx="2"/>
            <a:endCxn id="102" idx="0"/>
          </p:cNvCxnSpPr>
          <p:nvPr/>
        </p:nvCxnSpPr>
        <p:spPr>
          <a:xfrm>
            <a:off x="7251050" y="2383800"/>
            <a:ext cx="300" cy="475200"/>
          </a:xfrm>
          <a:prstGeom prst="straightConnector1">
            <a:avLst/>
          </a:prstGeom>
          <a:noFill/>
          <a:ln cap="flat" cmpd="sng" w="19050">
            <a:solidFill>
              <a:srgbClr val="31394D"/>
            </a:solidFill>
            <a:prstDash val="solid"/>
            <a:round/>
            <a:headEnd len="med" w="med" type="none"/>
            <a:tailEnd len="med" w="med" type="triangle"/>
          </a:ln>
        </p:spPr>
      </p:cxnSp>
      <p:cxnSp>
        <p:nvCxnSpPr>
          <p:cNvPr id="108" name="Google Shape;108;p17"/>
          <p:cNvCxnSpPr>
            <a:stCxn id="102" idx="1"/>
            <a:endCxn id="103" idx="3"/>
          </p:cNvCxnSpPr>
          <p:nvPr/>
        </p:nvCxnSpPr>
        <p:spPr>
          <a:xfrm flipH="1">
            <a:off x="5319500" y="3259726"/>
            <a:ext cx="558000" cy="8700"/>
          </a:xfrm>
          <a:prstGeom prst="straightConnector1">
            <a:avLst/>
          </a:prstGeom>
          <a:noFill/>
          <a:ln cap="flat" cmpd="sng" w="19050">
            <a:solidFill>
              <a:srgbClr val="31394D"/>
            </a:solidFill>
            <a:prstDash val="solid"/>
            <a:round/>
            <a:headEnd len="med" w="med" type="none"/>
            <a:tailEnd len="med" w="med" type="triangle"/>
          </a:ln>
        </p:spPr>
      </p:cxnSp>
      <p:cxnSp>
        <p:nvCxnSpPr>
          <p:cNvPr id="109" name="Google Shape;109;p17"/>
          <p:cNvCxnSpPr>
            <a:stCxn id="103" idx="1"/>
            <a:endCxn id="104" idx="3"/>
          </p:cNvCxnSpPr>
          <p:nvPr/>
        </p:nvCxnSpPr>
        <p:spPr>
          <a:xfrm rot="10800000">
            <a:off x="2488025" y="3268350"/>
            <a:ext cx="516000" cy="0"/>
          </a:xfrm>
          <a:prstGeom prst="straightConnector1">
            <a:avLst/>
          </a:prstGeom>
          <a:noFill/>
          <a:ln cap="flat" cmpd="sng" w="19050">
            <a:solidFill>
              <a:srgbClr val="31394D"/>
            </a:solidFill>
            <a:prstDash val="solid"/>
            <a:round/>
            <a:headEnd len="med" w="med" type="none"/>
            <a:tailEnd len="med" w="med" type="triangle"/>
          </a:ln>
        </p:spPr>
      </p:cxnSp>
      <p:pic>
        <p:nvPicPr>
          <p:cNvPr id="110" name="Google Shape;110;p17"/>
          <p:cNvPicPr preferRelativeResize="0"/>
          <p:nvPr/>
        </p:nvPicPr>
        <p:blipFill>
          <a:blip r:embed="rId5">
            <a:alphaModFix/>
          </a:blip>
          <a:stretch>
            <a:fillRect/>
          </a:stretch>
        </p:blipFill>
        <p:spPr>
          <a:xfrm>
            <a:off x="5199475" y="2551950"/>
            <a:ext cx="2273400" cy="2273400"/>
          </a:xfrm>
          <a:prstGeom prst="rect">
            <a:avLst/>
          </a:prstGeom>
          <a:noFill/>
          <a:ln>
            <a:noFill/>
          </a:ln>
        </p:spPr>
      </p:pic>
      <p:sp>
        <p:nvSpPr>
          <p:cNvPr id="111" name="Google Shape;111;p17"/>
          <p:cNvSpPr txBox="1"/>
          <p:nvPr/>
        </p:nvSpPr>
        <p:spPr>
          <a:xfrm>
            <a:off x="7284975" y="4152800"/>
            <a:ext cx="1283100" cy="68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500">
                <a:solidFill>
                  <a:schemeClr val="dk1"/>
                </a:solidFill>
                <a:latin typeface="Calibri"/>
                <a:ea typeface="Calibri"/>
                <a:cs typeface="Calibri"/>
                <a:sym typeface="Calibri"/>
              </a:rPr>
              <a:t>← Scan here for code</a:t>
            </a:r>
            <a:endParaRPr sz="21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Example: Brain Tumor Segmentation</a:t>
            </a:r>
            <a:endParaRPr/>
          </a:p>
        </p:txBody>
      </p:sp>
      <p:sp>
        <p:nvSpPr>
          <p:cNvPr id="117" name="Google Shape;11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8" name="Google Shape;118;p18"/>
          <p:cNvPicPr preferRelativeResize="0"/>
          <p:nvPr/>
        </p:nvPicPr>
        <p:blipFill rotWithShape="1">
          <a:blip r:embed="rId3">
            <a:alphaModFix/>
          </a:blip>
          <a:srcRect b="0" l="0" r="0" t="6252"/>
          <a:stretch/>
        </p:blipFill>
        <p:spPr>
          <a:xfrm>
            <a:off x="228625" y="1551625"/>
            <a:ext cx="8625298" cy="2010150"/>
          </a:xfrm>
          <a:prstGeom prst="rect">
            <a:avLst/>
          </a:prstGeom>
          <a:noFill/>
          <a:ln>
            <a:noFill/>
          </a:ln>
        </p:spPr>
      </p:pic>
      <p:sp>
        <p:nvSpPr>
          <p:cNvPr id="119" name="Google Shape;119;p18"/>
          <p:cNvSpPr txBox="1"/>
          <p:nvPr/>
        </p:nvSpPr>
        <p:spPr>
          <a:xfrm>
            <a:off x="391650" y="3671150"/>
            <a:ext cx="3316800" cy="1157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Calibri"/>
              <a:buChar char="●"/>
            </a:pPr>
            <a:r>
              <a:rPr lang="en-GB" sz="1300">
                <a:solidFill>
                  <a:schemeClr val="dk2"/>
                </a:solidFill>
                <a:latin typeface="Calibri"/>
                <a:ea typeface="Calibri"/>
                <a:cs typeface="Calibri"/>
                <a:sym typeface="Calibri"/>
              </a:rPr>
              <a:t>3064 T1 MRI slices from 233 patients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GB" sz="1300">
                <a:solidFill>
                  <a:schemeClr val="dk2"/>
                </a:solidFill>
                <a:latin typeface="Calibri"/>
                <a:ea typeface="Calibri"/>
                <a:cs typeface="Calibri"/>
                <a:sym typeface="Calibri"/>
              </a:rPr>
              <a:t>Three brain tumor types: </a:t>
            </a:r>
            <a:endParaRPr sz="1300">
              <a:solidFill>
                <a:schemeClr val="dk2"/>
              </a:solidFill>
              <a:latin typeface="Calibri"/>
              <a:ea typeface="Calibri"/>
              <a:cs typeface="Calibri"/>
              <a:sym typeface="Calibri"/>
            </a:endParaRPr>
          </a:p>
          <a:p>
            <a:pPr indent="-311150" lvl="1" marL="914400" rtl="0" algn="l">
              <a:spcBef>
                <a:spcPts val="0"/>
              </a:spcBef>
              <a:spcAft>
                <a:spcPts val="0"/>
              </a:spcAft>
              <a:buClr>
                <a:schemeClr val="dk2"/>
              </a:buClr>
              <a:buSzPts val="1300"/>
              <a:buFont typeface="Calibri"/>
              <a:buChar char="○"/>
            </a:pPr>
            <a:r>
              <a:rPr lang="en-GB" sz="1300">
                <a:solidFill>
                  <a:schemeClr val="dk2"/>
                </a:solidFill>
                <a:latin typeface="Calibri"/>
                <a:ea typeface="Calibri"/>
                <a:cs typeface="Calibri"/>
                <a:sym typeface="Calibri"/>
              </a:rPr>
              <a:t>Meningioma </a:t>
            </a:r>
            <a:endParaRPr sz="1300">
              <a:solidFill>
                <a:schemeClr val="dk2"/>
              </a:solidFill>
              <a:latin typeface="Calibri"/>
              <a:ea typeface="Calibri"/>
              <a:cs typeface="Calibri"/>
              <a:sym typeface="Calibri"/>
            </a:endParaRPr>
          </a:p>
          <a:p>
            <a:pPr indent="-311150" lvl="1" marL="914400" rtl="0" algn="l">
              <a:spcBef>
                <a:spcPts val="0"/>
              </a:spcBef>
              <a:spcAft>
                <a:spcPts val="0"/>
              </a:spcAft>
              <a:buClr>
                <a:schemeClr val="dk2"/>
              </a:buClr>
              <a:buSzPts val="1300"/>
              <a:buFont typeface="Calibri"/>
              <a:buChar char="○"/>
            </a:pPr>
            <a:r>
              <a:rPr lang="en-GB" sz="1300">
                <a:solidFill>
                  <a:schemeClr val="dk2"/>
                </a:solidFill>
                <a:latin typeface="Calibri"/>
                <a:ea typeface="Calibri"/>
                <a:cs typeface="Calibri"/>
                <a:sym typeface="Calibri"/>
              </a:rPr>
              <a:t>Glioma </a:t>
            </a:r>
            <a:endParaRPr sz="1300">
              <a:solidFill>
                <a:schemeClr val="dk2"/>
              </a:solidFill>
              <a:latin typeface="Calibri"/>
              <a:ea typeface="Calibri"/>
              <a:cs typeface="Calibri"/>
              <a:sym typeface="Calibri"/>
            </a:endParaRPr>
          </a:p>
          <a:p>
            <a:pPr indent="-311150" lvl="1" marL="914400" rtl="0" algn="l">
              <a:spcBef>
                <a:spcPts val="0"/>
              </a:spcBef>
              <a:spcAft>
                <a:spcPts val="0"/>
              </a:spcAft>
              <a:buClr>
                <a:schemeClr val="dk2"/>
              </a:buClr>
              <a:buSzPts val="1300"/>
              <a:buFont typeface="Calibri"/>
              <a:buChar char="○"/>
            </a:pPr>
            <a:r>
              <a:rPr lang="en-GB" sz="1300">
                <a:solidFill>
                  <a:schemeClr val="dk2"/>
                </a:solidFill>
                <a:latin typeface="Calibri"/>
                <a:ea typeface="Calibri"/>
                <a:cs typeface="Calibri"/>
                <a:sym typeface="Calibri"/>
              </a:rPr>
              <a:t>Pituitary tumor </a:t>
            </a:r>
            <a:endParaRPr sz="1300">
              <a:solidFill>
                <a:schemeClr val="dk2"/>
              </a:solidFill>
              <a:latin typeface="Calibri"/>
              <a:ea typeface="Calibri"/>
              <a:cs typeface="Calibri"/>
              <a:sym typeface="Calibri"/>
            </a:endParaRPr>
          </a:p>
        </p:txBody>
      </p:sp>
      <p:sp>
        <p:nvSpPr>
          <p:cNvPr id="120" name="Google Shape;120;p18"/>
          <p:cNvSpPr txBox="1"/>
          <p:nvPr/>
        </p:nvSpPr>
        <p:spPr>
          <a:xfrm>
            <a:off x="4432300" y="3671150"/>
            <a:ext cx="393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2"/>
                </a:solidFill>
                <a:latin typeface="Calibri"/>
                <a:ea typeface="Calibri"/>
                <a:cs typeface="Calibri"/>
                <a:sym typeface="Calibri"/>
              </a:rPr>
              <a:t>Cheng (2017). Brain tumor dataset. figshare. Dataset. </a:t>
            </a:r>
            <a:r>
              <a:rPr lang="en-GB" sz="1200" u="sng">
                <a:solidFill>
                  <a:schemeClr val="accent5"/>
                </a:solidFill>
                <a:latin typeface="Calibri"/>
                <a:ea typeface="Calibri"/>
                <a:cs typeface="Calibri"/>
                <a:sym typeface="Calibri"/>
                <a:hlinkClick r:id="rId4">
                  <a:extLst>
                    <a:ext uri="{A12FA001-AC4F-418D-AE19-62706E023703}">
                      <ahyp:hlinkClr val="tx"/>
                    </a:ext>
                  </a:extLst>
                </a:hlinkClick>
              </a:rPr>
              <a:t>https://doi.org/10.6084/m9.figshare.1512427.v5</a:t>
            </a:r>
            <a:endParaRPr sz="1200">
              <a:solidFill>
                <a:schemeClr val="dk2"/>
              </a:solidFill>
              <a:latin typeface="Calibri"/>
              <a:ea typeface="Calibri"/>
              <a:cs typeface="Calibri"/>
              <a:sym typeface="Calibri"/>
            </a:endParaRPr>
          </a:p>
        </p:txBody>
      </p:sp>
      <p:pic>
        <p:nvPicPr>
          <p:cNvPr id="121" name="Google Shape;121;p18"/>
          <p:cNvPicPr preferRelativeResize="0"/>
          <p:nvPr/>
        </p:nvPicPr>
        <p:blipFill rotWithShape="1">
          <a:blip r:embed="rId5">
            <a:alphaModFix/>
          </a:blip>
          <a:srcRect b="20090" l="15452" r="15223" t="19339"/>
          <a:stretch/>
        </p:blipFill>
        <p:spPr>
          <a:xfrm>
            <a:off x="7391625" y="4258425"/>
            <a:ext cx="1405152" cy="797296"/>
          </a:xfrm>
          <a:prstGeom prst="rect">
            <a:avLst/>
          </a:prstGeom>
          <a:noFill/>
          <a:ln>
            <a:noFill/>
          </a:ln>
        </p:spPr>
      </p:pic>
      <p:sp>
        <p:nvSpPr>
          <p:cNvPr id="122" name="Google Shape;122;p18"/>
          <p:cNvSpPr txBox="1"/>
          <p:nvPr/>
        </p:nvSpPr>
        <p:spPr>
          <a:xfrm>
            <a:off x="7513566" y="4457593"/>
            <a:ext cx="14562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700">
                <a:solidFill>
                  <a:schemeClr val="dk1"/>
                </a:solidFill>
                <a:latin typeface="Calibri"/>
                <a:ea typeface="Calibri"/>
                <a:cs typeface="Calibri"/>
                <a:sym typeface="Calibri"/>
              </a:rPr>
              <a:t>Important necessary libraries</a:t>
            </a:r>
            <a:endParaRPr i="1" sz="700">
              <a:solidFill>
                <a:schemeClr val="dk1"/>
              </a:solidFill>
              <a:latin typeface="Calibri"/>
              <a:ea typeface="Calibri"/>
              <a:cs typeface="Calibri"/>
              <a:sym typeface="Calibri"/>
            </a:endParaRPr>
          </a:p>
          <a:p>
            <a:pPr indent="0" lvl="0" marL="0" rtl="0" algn="l">
              <a:spcBef>
                <a:spcPts val="0"/>
              </a:spcBef>
              <a:spcAft>
                <a:spcPts val="0"/>
              </a:spcAft>
              <a:buNone/>
            </a:pPr>
            <a:r>
              <a:rPr i="1" lang="en-GB" sz="700">
                <a:solidFill>
                  <a:schemeClr val="dk1"/>
                </a:solidFill>
                <a:latin typeface="Calibri"/>
                <a:ea typeface="Calibri"/>
                <a:cs typeface="Calibri"/>
                <a:sym typeface="Calibri"/>
              </a:rPr>
              <a:t>Data -&gt; Get Dataset</a:t>
            </a:r>
            <a:endParaRPr i="1" sz="700">
              <a:solidFill>
                <a:schemeClr val="dk1"/>
              </a:solidFill>
              <a:latin typeface="Calibri"/>
              <a:ea typeface="Calibri"/>
              <a:cs typeface="Calibri"/>
              <a:sym typeface="Calibri"/>
            </a:endParaRPr>
          </a:p>
          <a:p>
            <a:pPr indent="0" lvl="0" marL="0" rtl="0" algn="l">
              <a:spcBef>
                <a:spcPts val="0"/>
              </a:spcBef>
              <a:spcAft>
                <a:spcPts val="0"/>
              </a:spcAft>
              <a:buNone/>
            </a:pPr>
            <a:r>
              <a:rPr i="1" lang="en-GB" sz="700">
                <a:solidFill>
                  <a:schemeClr val="dk1"/>
                </a:solidFill>
                <a:latin typeface="Calibri"/>
                <a:ea typeface="Calibri"/>
                <a:cs typeface="Calibri"/>
                <a:sym typeface="Calibri"/>
              </a:rPr>
              <a:t>Data -&gt; Data visualization</a:t>
            </a:r>
            <a:endParaRPr i="1" sz="7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AutoNum type="arabicPeriod"/>
            </a:pPr>
            <a:r>
              <a:rPr lang="en-GB"/>
              <a:t>Data</a:t>
            </a:r>
            <a:endParaRPr/>
          </a:p>
        </p:txBody>
      </p:sp>
      <p:sp>
        <p:nvSpPr>
          <p:cNvPr id="128" name="Google Shape;12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9" name="Google Shape;129;p19"/>
          <p:cNvSpPr txBox="1"/>
          <p:nvPr/>
        </p:nvSpPr>
        <p:spPr>
          <a:xfrm>
            <a:off x="387925" y="1529350"/>
            <a:ext cx="3484200" cy="30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Calibri"/>
                <a:ea typeface="Calibri"/>
                <a:cs typeface="Calibri"/>
                <a:sym typeface="Calibri"/>
              </a:rPr>
              <a:t>Pre-process data using the </a:t>
            </a:r>
            <a:r>
              <a:rPr b="1" lang="en-GB" sz="1800">
                <a:solidFill>
                  <a:schemeClr val="dk2"/>
                </a:solidFill>
                <a:latin typeface="Calibri"/>
                <a:ea typeface="Calibri"/>
                <a:cs typeface="Calibri"/>
                <a:sym typeface="Calibri"/>
              </a:rPr>
              <a:t>Transform</a:t>
            </a:r>
            <a:r>
              <a:rPr lang="en-GB" sz="1800">
                <a:solidFill>
                  <a:schemeClr val="dk2"/>
                </a:solidFill>
                <a:latin typeface="Calibri"/>
                <a:ea typeface="Calibri"/>
                <a:cs typeface="Calibri"/>
                <a:sym typeface="Calibri"/>
              </a:rPr>
              <a:t> class</a:t>
            </a:r>
            <a:endParaRPr sz="1800">
              <a:solidFill>
                <a:schemeClr val="dk2"/>
              </a:solidFill>
              <a:latin typeface="Calibri"/>
              <a:ea typeface="Calibri"/>
              <a:cs typeface="Calibri"/>
              <a:sym typeface="Calibri"/>
            </a:endParaRPr>
          </a:p>
          <a:p>
            <a:pPr indent="-342900" lvl="0" marL="457200" rtl="0" algn="l">
              <a:spcBef>
                <a:spcPts val="100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Numpy arrays → Tensor (</a:t>
            </a:r>
            <a:r>
              <a:rPr i="1" lang="en-GB" sz="1800">
                <a:solidFill>
                  <a:schemeClr val="dk2"/>
                </a:solidFill>
                <a:latin typeface="Calibri"/>
                <a:ea typeface="Calibri"/>
                <a:cs typeface="Calibri"/>
                <a:sym typeface="Calibri"/>
              </a:rPr>
              <a:t>torch.from_numpy</a:t>
            </a:r>
            <a:r>
              <a:rPr lang="en-GB" sz="1800">
                <a:solidFill>
                  <a:schemeClr val="dk2"/>
                </a:solidFill>
                <a:latin typeface="Calibri"/>
                <a:ea typeface="Calibri"/>
                <a:cs typeface="Calibri"/>
                <a:sym typeface="Calibri"/>
              </a:rPr>
              <a:t>)</a:t>
            </a:r>
            <a:endParaRPr sz="1800">
              <a:solidFill>
                <a:schemeClr val="dk2"/>
              </a:solidFill>
              <a:latin typeface="Calibri"/>
              <a:ea typeface="Calibri"/>
              <a:cs typeface="Calibri"/>
              <a:sym typeface="Calibri"/>
            </a:endParaRPr>
          </a:p>
          <a:p>
            <a:pPr indent="-342900" lvl="1" marL="914400" rtl="0" algn="l">
              <a:spcBef>
                <a:spcPts val="1000"/>
              </a:spcBef>
              <a:spcAft>
                <a:spcPts val="0"/>
              </a:spcAft>
              <a:buClr>
                <a:schemeClr val="dk2"/>
              </a:buClr>
              <a:buSzPts val="1800"/>
              <a:buFont typeface="Calibri"/>
              <a:buChar char="○"/>
            </a:pPr>
            <a:r>
              <a:rPr lang="en-GB" sz="1800">
                <a:solidFill>
                  <a:schemeClr val="dk2"/>
                </a:solidFill>
                <a:latin typeface="Calibri"/>
                <a:ea typeface="Calibri"/>
                <a:cs typeface="Calibri"/>
                <a:sym typeface="Calibri"/>
              </a:rPr>
              <a:t>Tensor designed to work with GPU acceleration and backpropagation</a:t>
            </a:r>
            <a:endParaRPr sz="1800">
              <a:solidFill>
                <a:schemeClr val="dk2"/>
              </a:solidFill>
              <a:latin typeface="Calibri"/>
              <a:ea typeface="Calibri"/>
              <a:cs typeface="Calibri"/>
              <a:sym typeface="Calibri"/>
            </a:endParaRPr>
          </a:p>
          <a:p>
            <a:pPr indent="-342900" lvl="0" marL="457200" rtl="0" algn="l">
              <a:spcBef>
                <a:spcPts val="1000"/>
              </a:spcBef>
              <a:spcAft>
                <a:spcPts val="1000"/>
              </a:spcAft>
              <a:buClr>
                <a:schemeClr val="dk2"/>
              </a:buClr>
              <a:buSzPts val="1800"/>
              <a:buFont typeface="Calibri"/>
              <a:buChar char="●"/>
            </a:pPr>
            <a:r>
              <a:rPr lang="en-GB" sz="1800">
                <a:solidFill>
                  <a:schemeClr val="dk2"/>
                </a:solidFill>
                <a:latin typeface="Calibri"/>
                <a:ea typeface="Calibri"/>
                <a:cs typeface="Calibri"/>
                <a:sym typeface="Calibri"/>
              </a:rPr>
              <a:t>Resize image </a:t>
            </a:r>
            <a:endParaRPr sz="1800">
              <a:solidFill>
                <a:schemeClr val="dk2"/>
              </a:solidFill>
              <a:latin typeface="Calibri"/>
              <a:ea typeface="Calibri"/>
              <a:cs typeface="Calibri"/>
              <a:sym typeface="Calibri"/>
            </a:endParaRPr>
          </a:p>
        </p:txBody>
      </p:sp>
      <p:pic>
        <p:nvPicPr>
          <p:cNvPr id="130" name="Google Shape;130;p19"/>
          <p:cNvPicPr preferRelativeResize="0"/>
          <p:nvPr/>
        </p:nvPicPr>
        <p:blipFill>
          <a:blip r:embed="rId3">
            <a:alphaModFix/>
          </a:blip>
          <a:stretch>
            <a:fillRect/>
          </a:stretch>
        </p:blipFill>
        <p:spPr>
          <a:xfrm>
            <a:off x="4619152" y="1961325"/>
            <a:ext cx="3453476" cy="2384928"/>
          </a:xfrm>
          <a:prstGeom prst="rect">
            <a:avLst/>
          </a:prstGeom>
          <a:noFill/>
          <a:ln>
            <a:noFill/>
          </a:ln>
        </p:spPr>
      </p:pic>
      <p:sp>
        <p:nvSpPr>
          <p:cNvPr id="131" name="Google Shape;131;p19"/>
          <p:cNvSpPr txBox="1"/>
          <p:nvPr/>
        </p:nvSpPr>
        <p:spPr>
          <a:xfrm>
            <a:off x="4619150" y="3801450"/>
            <a:ext cx="226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666666"/>
                </a:solidFill>
                <a:latin typeface="Calibri"/>
                <a:ea typeface="Calibri"/>
                <a:cs typeface="Calibri"/>
                <a:sym typeface="Calibri"/>
              </a:rPr>
              <a:t>Ahmad et al, PLoS One (2017)</a:t>
            </a:r>
            <a:endParaRPr sz="1000">
              <a:solidFill>
                <a:srgbClr val="666666"/>
              </a:solidFill>
              <a:latin typeface="Calibri"/>
              <a:ea typeface="Calibri"/>
              <a:cs typeface="Calibri"/>
              <a:sym typeface="Calibri"/>
            </a:endParaRPr>
          </a:p>
        </p:txBody>
      </p:sp>
      <p:sp>
        <p:nvSpPr>
          <p:cNvPr id="132" name="Google Shape;132;p19"/>
          <p:cNvSpPr txBox="1"/>
          <p:nvPr/>
        </p:nvSpPr>
        <p:spPr>
          <a:xfrm>
            <a:off x="4593825" y="1529350"/>
            <a:ext cx="363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Calibri"/>
                <a:ea typeface="Calibri"/>
                <a:cs typeface="Calibri"/>
                <a:sym typeface="Calibri"/>
              </a:rPr>
              <a:t>Can also enlarge dataset by </a:t>
            </a:r>
            <a:r>
              <a:rPr b="1" lang="en-GB" sz="1800">
                <a:solidFill>
                  <a:schemeClr val="dk2"/>
                </a:solidFill>
                <a:latin typeface="Calibri"/>
                <a:ea typeface="Calibri"/>
                <a:cs typeface="Calibri"/>
                <a:sym typeface="Calibri"/>
              </a:rPr>
              <a:t>data augmentation</a:t>
            </a:r>
            <a:endParaRPr b="1" sz="1800">
              <a:solidFill>
                <a:schemeClr val="dk2"/>
              </a:solidFill>
              <a:latin typeface="Calibri"/>
              <a:ea typeface="Calibri"/>
              <a:cs typeface="Calibri"/>
              <a:sym typeface="Calibri"/>
            </a:endParaRPr>
          </a:p>
        </p:txBody>
      </p:sp>
      <p:pic>
        <p:nvPicPr>
          <p:cNvPr id="133" name="Google Shape;133;p19"/>
          <p:cNvPicPr preferRelativeResize="0"/>
          <p:nvPr/>
        </p:nvPicPr>
        <p:blipFill rotWithShape="1">
          <a:blip r:embed="rId4">
            <a:alphaModFix/>
          </a:blip>
          <a:srcRect b="20090" l="15452" r="15223" t="19339"/>
          <a:stretch/>
        </p:blipFill>
        <p:spPr>
          <a:xfrm>
            <a:off x="7391625" y="4258425"/>
            <a:ext cx="1405152" cy="797296"/>
          </a:xfrm>
          <a:prstGeom prst="rect">
            <a:avLst/>
          </a:prstGeom>
          <a:noFill/>
          <a:ln>
            <a:noFill/>
          </a:ln>
        </p:spPr>
      </p:pic>
      <p:sp>
        <p:nvSpPr>
          <p:cNvPr id="134" name="Google Shape;134;p19"/>
          <p:cNvSpPr txBox="1"/>
          <p:nvPr/>
        </p:nvSpPr>
        <p:spPr>
          <a:xfrm>
            <a:off x="7513566" y="4457593"/>
            <a:ext cx="14562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700">
                <a:solidFill>
                  <a:schemeClr val="dk1"/>
                </a:solidFill>
                <a:latin typeface="Calibri"/>
                <a:ea typeface="Calibri"/>
                <a:cs typeface="Calibri"/>
                <a:sym typeface="Calibri"/>
              </a:rPr>
              <a:t>Data -&gt; Dataset class</a:t>
            </a:r>
            <a:endParaRPr i="1" sz="700">
              <a:solidFill>
                <a:schemeClr val="dk1"/>
              </a:solidFill>
              <a:latin typeface="Calibri"/>
              <a:ea typeface="Calibri"/>
              <a:cs typeface="Calibri"/>
              <a:sym typeface="Calibri"/>
            </a:endParaRPr>
          </a:p>
          <a:p>
            <a:pPr indent="0" lvl="0" marL="0" rtl="0" algn="l">
              <a:spcBef>
                <a:spcPts val="0"/>
              </a:spcBef>
              <a:spcAft>
                <a:spcPts val="0"/>
              </a:spcAft>
              <a:buNone/>
            </a:pPr>
            <a:r>
              <a:rPr i="1" lang="en-GB" sz="700">
                <a:solidFill>
                  <a:schemeClr val="dk1"/>
                </a:solidFill>
                <a:latin typeface="Calibri"/>
                <a:ea typeface="Calibri"/>
                <a:cs typeface="Calibri"/>
                <a:sym typeface="Calibri"/>
              </a:rPr>
              <a:t>Data -&gt; Transform class</a:t>
            </a:r>
            <a:endParaRPr i="1" sz="7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AutoNum type="arabicPeriod"/>
            </a:pPr>
            <a:r>
              <a:rPr lang="en-GB"/>
              <a:t>Data</a:t>
            </a:r>
            <a:endParaRPr/>
          </a:p>
        </p:txBody>
      </p:sp>
      <p:sp>
        <p:nvSpPr>
          <p:cNvPr id="140" name="Google Shape;14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1" name="Google Shape;141;p20"/>
          <p:cNvPicPr preferRelativeResize="0"/>
          <p:nvPr/>
        </p:nvPicPr>
        <p:blipFill>
          <a:blip r:embed="rId3">
            <a:alphaModFix/>
          </a:blip>
          <a:stretch>
            <a:fillRect/>
          </a:stretch>
        </p:blipFill>
        <p:spPr>
          <a:xfrm>
            <a:off x="2526100" y="1342750"/>
            <a:ext cx="3619304" cy="3714073"/>
          </a:xfrm>
          <a:prstGeom prst="rect">
            <a:avLst/>
          </a:prstGeom>
          <a:noFill/>
          <a:ln>
            <a:noFill/>
          </a:ln>
        </p:spPr>
      </p:pic>
      <p:pic>
        <p:nvPicPr>
          <p:cNvPr id="142" name="Google Shape;142;p20"/>
          <p:cNvPicPr preferRelativeResize="0"/>
          <p:nvPr/>
        </p:nvPicPr>
        <p:blipFill>
          <a:blip r:embed="rId4">
            <a:alphaModFix/>
          </a:blip>
          <a:stretch>
            <a:fillRect/>
          </a:stretch>
        </p:blipFill>
        <p:spPr>
          <a:xfrm>
            <a:off x="454054" y="1342750"/>
            <a:ext cx="3234025" cy="3714076"/>
          </a:xfrm>
          <a:prstGeom prst="rect">
            <a:avLst/>
          </a:prstGeom>
          <a:noFill/>
          <a:ln>
            <a:noFill/>
          </a:ln>
        </p:spPr>
      </p:pic>
      <p:pic>
        <p:nvPicPr>
          <p:cNvPr id="143" name="Google Shape;143;p20"/>
          <p:cNvPicPr preferRelativeResize="0"/>
          <p:nvPr/>
        </p:nvPicPr>
        <p:blipFill>
          <a:blip r:embed="rId5">
            <a:alphaModFix/>
          </a:blip>
          <a:stretch>
            <a:fillRect/>
          </a:stretch>
        </p:blipFill>
        <p:spPr>
          <a:xfrm>
            <a:off x="5073046" y="2241845"/>
            <a:ext cx="3443500" cy="2074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p21"/>
          <p:cNvGrpSpPr/>
          <p:nvPr/>
        </p:nvGrpSpPr>
        <p:grpSpPr>
          <a:xfrm>
            <a:off x="-972325" y="2352648"/>
            <a:ext cx="5008500" cy="2627975"/>
            <a:chOff x="1907264" y="1756602"/>
            <a:chExt cx="4634925" cy="2472458"/>
          </a:xfrm>
        </p:grpSpPr>
        <p:pic>
          <p:nvPicPr>
            <p:cNvPr id="149" name="Google Shape;149;p21" title="Points scored"/>
            <p:cNvPicPr preferRelativeResize="0"/>
            <p:nvPr/>
          </p:nvPicPr>
          <p:blipFill rotWithShape="1">
            <a:blip r:embed="rId3">
              <a:alphaModFix/>
            </a:blip>
            <a:srcRect b="0" l="0" r="0" t="14074"/>
            <a:stretch/>
          </p:blipFill>
          <p:spPr>
            <a:xfrm>
              <a:off x="1907264" y="1756602"/>
              <a:ext cx="4634925" cy="2472458"/>
            </a:xfrm>
            <a:prstGeom prst="rect">
              <a:avLst/>
            </a:prstGeom>
            <a:noFill/>
            <a:ln>
              <a:noFill/>
            </a:ln>
          </p:spPr>
        </p:pic>
        <p:sp>
          <p:nvSpPr>
            <p:cNvPr id="150" name="Google Shape;150;p21"/>
            <p:cNvSpPr txBox="1"/>
            <p:nvPr/>
          </p:nvSpPr>
          <p:spPr>
            <a:xfrm>
              <a:off x="4281650" y="2747500"/>
              <a:ext cx="8976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Training (72%)</a:t>
              </a:r>
              <a:endParaRPr>
                <a:solidFill>
                  <a:srgbClr val="FFFFFF"/>
                </a:solidFill>
                <a:latin typeface="Calibri"/>
                <a:ea typeface="Calibri"/>
                <a:cs typeface="Calibri"/>
                <a:sym typeface="Calibri"/>
              </a:endParaRPr>
            </a:p>
          </p:txBody>
        </p:sp>
        <p:sp>
          <p:nvSpPr>
            <p:cNvPr id="151" name="Google Shape;151;p21"/>
            <p:cNvSpPr txBox="1"/>
            <p:nvPr/>
          </p:nvSpPr>
          <p:spPr>
            <a:xfrm>
              <a:off x="3311975" y="2048100"/>
              <a:ext cx="10287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Validation (18%)</a:t>
              </a:r>
              <a:endParaRPr>
                <a:solidFill>
                  <a:srgbClr val="FFFFFF"/>
                </a:solidFill>
                <a:latin typeface="Calibri"/>
                <a:ea typeface="Calibri"/>
                <a:cs typeface="Calibri"/>
                <a:sym typeface="Calibri"/>
              </a:endParaRPr>
            </a:p>
          </p:txBody>
        </p:sp>
        <p:sp>
          <p:nvSpPr>
            <p:cNvPr id="152" name="Google Shape;152;p21"/>
            <p:cNvSpPr txBox="1"/>
            <p:nvPr/>
          </p:nvSpPr>
          <p:spPr>
            <a:xfrm>
              <a:off x="3031900" y="2671800"/>
              <a:ext cx="100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Test (10%)</a:t>
              </a:r>
              <a:endParaRPr>
                <a:solidFill>
                  <a:srgbClr val="FFFFFF"/>
                </a:solidFill>
                <a:latin typeface="Calibri"/>
                <a:ea typeface="Calibri"/>
                <a:cs typeface="Calibri"/>
                <a:sym typeface="Calibri"/>
              </a:endParaRPr>
            </a:p>
          </p:txBody>
        </p:sp>
      </p:grpSp>
      <p:sp>
        <p:nvSpPr>
          <p:cNvPr id="153" name="Google Shape;153;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AutoNum type="arabicPeriod"/>
            </a:pPr>
            <a:r>
              <a:rPr lang="en-GB"/>
              <a:t>Data</a:t>
            </a:r>
            <a:endParaRPr/>
          </a:p>
        </p:txBody>
      </p:sp>
      <p:sp>
        <p:nvSpPr>
          <p:cNvPr id="154" name="Google Shape;15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5" name="Google Shape;155;p21"/>
          <p:cNvSpPr txBox="1"/>
          <p:nvPr/>
        </p:nvSpPr>
        <p:spPr>
          <a:xfrm>
            <a:off x="368075" y="1551700"/>
            <a:ext cx="232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666666"/>
                </a:solidFill>
                <a:latin typeface="Calibri"/>
                <a:ea typeface="Calibri"/>
                <a:cs typeface="Calibri"/>
                <a:sym typeface="Calibri"/>
              </a:rPr>
              <a:t>Split</a:t>
            </a:r>
            <a:r>
              <a:rPr lang="en-GB" sz="1800">
                <a:solidFill>
                  <a:srgbClr val="666666"/>
                </a:solidFill>
                <a:latin typeface="Calibri"/>
                <a:ea typeface="Calibri"/>
                <a:cs typeface="Calibri"/>
                <a:sym typeface="Calibri"/>
              </a:rPr>
              <a:t> dataset and </a:t>
            </a:r>
            <a:r>
              <a:rPr b="1" lang="en-GB" sz="1800">
                <a:solidFill>
                  <a:srgbClr val="666666"/>
                </a:solidFill>
                <a:latin typeface="Calibri"/>
                <a:ea typeface="Calibri"/>
                <a:cs typeface="Calibri"/>
                <a:sym typeface="Calibri"/>
              </a:rPr>
              <a:t>save</a:t>
            </a:r>
            <a:r>
              <a:rPr lang="en-GB" sz="1800">
                <a:solidFill>
                  <a:srgbClr val="666666"/>
                </a:solidFill>
                <a:latin typeface="Calibri"/>
                <a:ea typeface="Calibri"/>
                <a:cs typeface="Calibri"/>
                <a:sym typeface="Calibri"/>
              </a:rPr>
              <a:t> to respective folders</a:t>
            </a:r>
            <a:endParaRPr sz="1800">
              <a:solidFill>
                <a:srgbClr val="666666"/>
              </a:solidFill>
              <a:latin typeface="Calibri"/>
              <a:ea typeface="Calibri"/>
              <a:cs typeface="Calibri"/>
              <a:sym typeface="Calibri"/>
            </a:endParaRPr>
          </a:p>
        </p:txBody>
      </p:sp>
      <p:sp>
        <p:nvSpPr>
          <p:cNvPr id="156" name="Google Shape;156;p21"/>
          <p:cNvSpPr txBox="1"/>
          <p:nvPr/>
        </p:nvSpPr>
        <p:spPr>
          <a:xfrm>
            <a:off x="3639200" y="1551700"/>
            <a:ext cx="3997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666666"/>
                </a:solidFill>
                <a:latin typeface="Calibri"/>
                <a:ea typeface="Calibri"/>
                <a:cs typeface="Calibri"/>
                <a:sym typeface="Calibri"/>
              </a:rPr>
              <a:t>Load </a:t>
            </a:r>
            <a:r>
              <a:rPr lang="en-GB" sz="1800">
                <a:solidFill>
                  <a:srgbClr val="666666"/>
                </a:solidFill>
                <a:latin typeface="Calibri"/>
                <a:ea typeface="Calibri"/>
                <a:cs typeface="Calibri"/>
                <a:sym typeface="Calibri"/>
              </a:rPr>
              <a:t>data with DataLoader </a:t>
            </a:r>
            <a:endParaRPr sz="1800">
              <a:solidFill>
                <a:srgbClr val="666666"/>
              </a:solidFill>
              <a:latin typeface="Calibri"/>
              <a:ea typeface="Calibri"/>
              <a:cs typeface="Calibri"/>
              <a:sym typeface="Calibri"/>
            </a:endParaRPr>
          </a:p>
          <a:p>
            <a:pPr indent="-342900" lvl="0" marL="457200" rtl="0" algn="l">
              <a:spcBef>
                <a:spcPts val="0"/>
              </a:spcBef>
              <a:spcAft>
                <a:spcPts val="0"/>
              </a:spcAft>
              <a:buClr>
                <a:srgbClr val="666666"/>
              </a:buClr>
              <a:buSzPts val="1800"/>
              <a:buFont typeface="Calibri"/>
              <a:buChar char="●"/>
            </a:pPr>
            <a:r>
              <a:rPr i="1" lang="en-GB" sz="1800">
                <a:solidFill>
                  <a:srgbClr val="666666"/>
                </a:solidFill>
                <a:latin typeface="Calibri"/>
                <a:ea typeface="Calibri"/>
                <a:cs typeface="Calibri"/>
                <a:sym typeface="Calibri"/>
              </a:rPr>
              <a:t>Batching:</a:t>
            </a:r>
            <a:r>
              <a:rPr lang="en-GB" sz="1800">
                <a:solidFill>
                  <a:srgbClr val="666666"/>
                </a:solidFill>
                <a:latin typeface="Calibri"/>
                <a:ea typeface="Calibri"/>
                <a:cs typeface="Calibri"/>
                <a:sym typeface="Calibri"/>
              </a:rPr>
              <a:t> Optimises memory usage </a:t>
            </a:r>
            <a:endParaRPr sz="1800">
              <a:solidFill>
                <a:srgbClr val="666666"/>
              </a:solidFill>
              <a:latin typeface="Calibri"/>
              <a:ea typeface="Calibri"/>
              <a:cs typeface="Calibri"/>
              <a:sym typeface="Calibri"/>
            </a:endParaRPr>
          </a:p>
          <a:p>
            <a:pPr indent="-342900" lvl="0" marL="457200" rtl="0" algn="l">
              <a:spcBef>
                <a:spcPts val="0"/>
              </a:spcBef>
              <a:spcAft>
                <a:spcPts val="0"/>
              </a:spcAft>
              <a:buClr>
                <a:srgbClr val="666666"/>
              </a:buClr>
              <a:buSzPts val="1800"/>
              <a:buFont typeface="Calibri"/>
              <a:buChar char="●"/>
            </a:pPr>
            <a:r>
              <a:rPr i="1" lang="en-GB" sz="1800">
                <a:solidFill>
                  <a:srgbClr val="666666"/>
                </a:solidFill>
                <a:latin typeface="Calibri"/>
                <a:ea typeface="Calibri"/>
                <a:cs typeface="Calibri"/>
                <a:sym typeface="Calibri"/>
              </a:rPr>
              <a:t>Shuffling:</a:t>
            </a:r>
            <a:r>
              <a:rPr lang="en-GB" sz="1800">
                <a:solidFill>
                  <a:srgbClr val="666666"/>
                </a:solidFill>
                <a:latin typeface="Calibri"/>
                <a:ea typeface="Calibri"/>
                <a:cs typeface="Calibri"/>
                <a:sym typeface="Calibri"/>
              </a:rPr>
              <a:t> Avoid learning patterns</a:t>
            </a:r>
            <a:endParaRPr sz="1800">
              <a:solidFill>
                <a:srgbClr val="666666"/>
              </a:solidFill>
              <a:latin typeface="Calibri"/>
              <a:ea typeface="Calibri"/>
              <a:cs typeface="Calibri"/>
              <a:sym typeface="Calibri"/>
            </a:endParaRPr>
          </a:p>
          <a:p>
            <a:pPr indent="-342900" lvl="0" marL="457200" rtl="0" algn="l">
              <a:spcBef>
                <a:spcPts val="0"/>
              </a:spcBef>
              <a:spcAft>
                <a:spcPts val="0"/>
              </a:spcAft>
              <a:buClr>
                <a:srgbClr val="666666"/>
              </a:buClr>
              <a:buSzPts val="1800"/>
              <a:buFont typeface="Calibri"/>
              <a:buChar char="●"/>
            </a:pPr>
            <a:r>
              <a:rPr i="1" lang="en-GB" sz="1800">
                <a:solidFill>
                  <a:srgbClr val="666666"/>
                </a:solidFill>
                <a:latin typeface="Calibri"/>
                <a:ea typeface="Calibri"/>
                <a:cs typeface="Calibri"/>
                <a:sym typeface="Calibri"/>
              </a:rPr>
              <a:t>Parallel loading:</a:t>
            </a:r>
            <a:r>
              <a:rPr lang="en-GB" sz="1800">
                <a:solidFill>
                  <a:srgbClr val="666666"/>
                </a:solidFill>
                <a:latin typeface="Calibri"/>
                <a:ea typeface="Calibri"/>
                <a:cs typeface="Calibri"/>
                <a:sym typeface="Calibri"/>
              </a:rPr>
              <a:t> Speeds up training</a:t>
            </a:r>
            <a:endParaRPr sz="1800">
              <a:solidFill>
                <a:srgbClr val="666666"/>
              </a:solidFill>
              <a:latin typeface="Calibri"/>
              <a:ea typeface="Calibri"/>
              <a:cs typeface="Calibri"/>
              <a:sym typeface="Calibri"/>
            </a:endParaRPr>
          </a:p>
        </p:txBody>
      </p:sp>
      <p:pic>
        <p:nvPicPr>
          <p:cNvPr id="157" name="Google Shape;157;p21"/>
          <p:cNvPicPr preferRelativeResize="0"/>
          <p:nvPr/>
        </p:nvPicPr>
        <p:blipFill rotWithShape="1">
          <a:blip r:embed="rId4">
            <a:alphaModFix/>
          </a:blip>
          <a:srcRect b="4029" l="8686" r="4711" t="6026"/>
          <a:stretch/>
        </p:blipFill>
        <p:spPr>
          <a:xfrm>
            <a:off x="3622475" y="3000425"/>
            <a:ext cx="3511051" cy="1817275"/>
          </a:xfrm>
          <a:prstGeom prst="rect">
            <a:avLst/>
          </a:prstGeom>
          <a:noFill/>
          <a:ln>
            <a:noFill/>
          </a:ln>
        </p:spPr>
      </p:pic>
      <p:pic>
        <p:nvPicPr>
          <p:cNvPr id="158" name="Google Shape;158;p21"/>
          <p:cNvPicPr preferRelativeResize="0"/>
          <p:nvPr/>
        </p:nvPicPr>
        <p:blipFill rotWithShape="1">
          <a:blip r:embed="rId5">
            <a:alphaModFix/>
          </a:blip>
          <a:srcRect b="20090" l="15452" r="15223" t="19339"/>
          <a:stretch/>
        </p:blipFill>
        <p:spPr>
          <a:xfrm>
            <a:off x="7391625" y="4258425"/>
            <a:ext cx="1405152" cy="797296"/>
          </a:xfrm>
          <a:prstGeom prst="rect">
            <a:avLst/>
          </a:prstGeom>
          <a:noFill/>
          <a:ln>
            <a:noFill/>
          </a:ln>
        </p:spPr>
      </p:pic>
      <p:sp>
        <p:nvSpPr>
          <p:cNvPr id="159" name="Google Shape;159;p21"/>
          <p:cNvSpPr txBox="1"/>
          <p:nvPr/>
        </p:nvSpPr>
        <p:spPr>
          <a:xfrm>
            <a:off x="7513573" y="4457600"/>
            <a:ext cx="11742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700">
                <a:solidFill>
                  <a:schemeClr val="dk1"/>
                </a:solidFill>
                <a:latin typeface="Calibri"/>
                <a:ea typeface="Calibri"/>
                <a:cs typeface="Calibri"/>
                <a:sym typeface="Calibri"/>
              </a:rPr>
              <a:t>Data -&gt; Split Data and create Data sets</a:t>
            </a:r>
            <a:endParaRPr i="1" sz="700">
              <a:solidFill>
                <a:schemeClr val="dk1"/>
              </a:solidFill>
              <a:latin typeface="Calibri"/>
              <a:ea typeface="Calibri"/>
              <a:cs typeface="Calibri"/>
              <a:sym typeface="Calibri"/>
            </a:endParaRPr>
          </a:p>
          <a:p>
            <a:pPr indent="0" lvl="0" marL="0" rtl="0" algn="l">
              <a:spcBef>
                <a:spcPts val="0"/>
              </a:spcBef>
              <a:spcAft>
                <a:spcPts val="0"/>
              </a:spcAft>
              <a:buNone/>
            </a:pPr>
            <a:r>
              <a:rPr i="1" lang="en-GB" sz="700">
                <a:solidFill>
                  <a:schemeClr val="dk1"/>
                </a:solidFill>
                <a:latin typeface="Calibri"/>
                <a:ea typeface="Calibri"/>
                <a:cs typeface="Calibri"/>
                <a:sym typeface="Calibri"/>
              </a:rPr>
              <a:t>Data -&gt; Data Loders</a:t>
            </a:r>
            <a:endParaRPr i="1" sz="7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